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tcPgYqy2yBLl2mmUbgfG6TLOc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B7B656-09ED-41C9-99D7-022A61E56D7B}">
  <a:tblStyle styleId="{E1B7B656-09ED-41C9-99D7-022A61E56D7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ABB99F6-05A8-4F4F-967E-9C8A3FBA4E6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ff3bb2bd3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bff3bb2bd3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65ad30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65ad30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65ad304aa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e65ad304aa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65ad304a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65ad304a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Virginia’s two largest state supported preschool programs have reported historic levels of interest in planning for the 2021-2022 school year: Virginia Early Childhood Foundation (VECF) Mixed Delivery and the Virginia Preschool Initiative (VPI)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65ad304a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65ad304a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65ad304aa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e65ad304aa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65ad304a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e65ad304a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65ad304aa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e65ad304aa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65ad304aa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e65ad304aa_0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Kris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e65ad304a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e65ad304aa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65ad304a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e65ad304a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65ad304aa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e65ad304aa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e658793b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e658793b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Notes: uploading documents with CommonHelp; need for additional staffing/capacity to work w/ families in local offices; often hearing that families can’t get spots in providers; in ALX trying to help providers hire qualified teachers;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c80877c3b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c80877c3b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65ad304aa_0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e65ad304aa_0_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65ad304aa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e65ad304aa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fb86555e0_0_1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bfb86555e0_0_1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ED4: 2019, Gov Northan issued Executive Directive 4, calling for a plan to ensure…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Also established a Leadership Team on School Readiness, tasked w/ conducting listening sessions, analyze funding streams, and develop recommendations to consolidate state oversight and administration of early childhood programs in Virginia.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HB 1012/SB 578 operationalized these recommendations…</a:t>
            </a:r>
            <a:endParaRPr/>
          </a:p>
        </p:txBody>
      </p:sp>
      <p:sp>
        <p:nvSpPr>
          <p:cNvPr id="162" name="Google Shape;162;gbfb86555e0_0_174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63fdecbf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c63fdecbf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63fdecbf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c63fdecbf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Title Pag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Trebuchet M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3" descr="VDOE Logo&#10;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45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5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01A2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5252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Google Shape;90;p4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83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46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6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7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47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7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48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8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5" name="Google Shape;115;p4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6" name="Google Shape;11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65ad304aa_0_29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Trebuchet MS"/>
              <a:buNone/>
              <a:defRPr sz="3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e65ad304aa_0_29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988"/>
              </a:buClr>
              <a:buSzPts val="1800"/>
              <a:buNone/>
              <a:defRPr sz="1800">
                <a:solidFill>
                  <a:srgbClr val="8889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500"/>
              <a:buNone/>
              <a:defRPr sz="1500">
                <a:solidFill>
                  <a:srgbClr val="8889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400"/>
              <a:buNone/>
              <a:defRPr sz="1400">
                <a:solidFill>
                  <a:srgbClr val="8889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ge65ad304aa_0_2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e65ad304aa_0_2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e65ad304aa_0_29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ge65ad304aa_0_291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34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4" descr="VDOE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9" descr="A picture containing photo, newspaper, different, many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ctrTitle"/>
          </p:nvPr>
        </p:nvSpPr>
        <p:spPr>
          <a:xfrm>
            <a:off x="1143000" y="1676399"/>
            <a:ext cx="6858000" cy="1790700"/>
          </a:xfrm>
          <a:prstGeom prst="rect">
            <a:avLst/>
          </a:prstGeom>
          <a:solidFill>
            <a:schemeClr val="lt1">
              <a:alpha val="61960"/>
            </a:schemeClr>
          </a:solidFill>
          <a:ln w="79375" cap="rnd" cmpd="sng">
            <a:solidFill>
              <a:srgbClr val="C00000">
                <a:alpha val="77647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Trebuchet M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subTitle" idx="1"/>
          </p:nvPr>
        </p:nvSpPr>
        <p:spPr>
          <a:xfrm>
            <a:off x="1084006" y="3536156"/>
            <a:ext cx="68580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BLACK">
  <p:cSld name="Alternate Section Header - BLACK">
    <p:bg>
      <p:bgPr>
        <a:solidFill>
          <a:schemeClr val="dk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Trebuchet MS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40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7031" y="4587478"/>
            <a:ext cx="1846969" cy="615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RED">
  <p:cSld name="Alternate Section Header - RED">
    <p:bg>
      <p:bgPr>
        <a:solidFill>
          <a:srgbClr val="C00000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41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6755" y="456723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42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4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83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43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3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82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44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4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901A2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252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Google Shape;1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86">
          <p15:clr>
            <a:srgbClr val="F26B43"/>
          </p15:clr>
        </p15:guide>
        <p15:guide id="2" pos="54">
          <p15:clr>
            <a:srgbClr val="F26B43"/>
          </p15:clr>
        </p15:guide>
        <p15:guide id="3" pos="5706">
          <p15:clr>
            <a:srgbClr val="F26B43"/>
          </p15:clr>
        </p15:guide>
        <p15:guide id="4" orient="horz" pos="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arlychildhood@doe.virginia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ctrTitle"/>
          </p:nvPr>
        </p:nvSpPr>
        <p:spPr>
          <a:xfrm>
            <a:off x="651375" y="1235475"/>
            <a:ext cx="78222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Trebuchet MS"/>
              <a:buNone/>
            </a:pPr>
            <a:r>
              <a:rPr lang="en" b="1"/>
              <a:t>Unifying Early Childhood Care and Education at VDOE</a:t>
            </a:r>
            <a:endParaRPr b="1"/>
          </a:p>
        </p:txBody>
      </p:sp>
      <p:sp>
        <p:nvSpPr>
          <p:cNvPr id="129" name="Google Shape;129;p1"/>
          <p:cNvSpPr txBox="1">
            <a:spLocks noGrp="1"/>
          </p:cNvSpPr>
          <p:nvPr>
            <p:ph type="subTitle" idx="1"/>
          </p:nvPr>
        </p:nvSpPr>
        <p:spPr>
          <a:xfrm>
            <a:off x="1143000" y="30952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3619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/>
              <a:t>BRPO Meeting | July 29, 2021</a:t>
            </a:r>
            <a:endParaRPr/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12175"/>
            <a:ext cx="1775351" cy="6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/>
          <p:nvPr/>
        </p:nvSpPr>
        <p:spPr>
          <a:xfrm>
            <a:off x="2919492" y="861682"/>
            <a:ext cx="2022000" cy="663000"/>
          </a:xfrm>
          <a:prstGeom prst="roundRect">
            <a:avLst>
              <a:gd name="adj" fmla="val 50000"/>
            </a:avLst>
          </a:prstGeom>
          <a:solidFill>
            <a:srgbClr val="8020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Board of Education</a:t>
            </a:r>
            <a:endParaRPr sz="20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Google Shape;183;p29"/>
          <p:cNvSpPr/>
          <p:nvPr/>
        </p:nvSpPr>
        <p:spPr>
          <a:xfrm>
            <a:off x="2919492" y="1909905"/>
            <a:ext cx="2022000" cy="6630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VDOE</a:t>
            </a:r>
            <a:endParaRPr sz="20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2935128" y="2988173"/>
            <a:ext cx="1990800" cy="663000"/>
          </a:xfrm>
          <a:prstGeom prst="roundRect">
            <a:avLst>
              <a:gd name="adj" fmla="val 50000"/>
            </a:avLst>
          </a:prstGeom>
          <a:solidFill>
            <a:srgbClr val="B02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VDSS</a:t>
            </a:r>
            <a:endParaRPr sz="20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2895005" y="4011610"/>
            <a:ext cx="2042100" cy="663000"/>
          </a:xfrm>
          <a:prstGeom prst="roundRect">
            <a:avLst>
              <a:gd name="adj" fmla="val 50000"/>
            </a:avLst>
          </a:prstGeom>
          <a:solidFill>
            <a:srgbClr val="BE2F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LDSS Offices</a:t>
            </a:r>
            <a:endParaRPr sz="20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86" name="Google Shape;186;p29"/>
          <p:cNvCxnSpPr>
            <a:stCxn id="182" idx="2"/>
            <a:endCxn id="183" idx="0"/>
          </p:cNvCxnSpPr>
          <p:nvPr/>
        </p:nvCxnSpPr>
        <p:spPr>
          <a:xfrm>
            <a:off x="3930492" y="1524682"/>
            <a:ext cx="0" cy="38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7" name="Google Shape;187;p29"/>
          <p:cNvCxnSpPr/>
          <p:nvPr/>
        </p:nvCxnSpPr>
        <p:spPr>
          <a:xfrm>
            <a:off x="3930538" y="2587898"/>
            <a:ext cx="0" cy="38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8" name="Google Shape;188;p29"/>
          <p:cNvCxnSpPr/>
          <p:nvPr/>
        </p:nvCxnSpPr>
        <p:spPr>
          <a:xfrm>
            <a:off x="3930538" y="3657985"/>
            <a:ext cx="0" cy="38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9" name="Google Shape;189;p29"/>
          <p:cNvCxnSpPr>
            <a:endCxn id="185" idx="1"/>
          </p:cNvCxnSpPr>
          <p:nvPr/>
        </p:nvCxnSpPr>
        <p:spPr>
          <a:xfrm>
            <a:off x="2244605" y="4109410"/>
            <a:ext cx="650400" cy="2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0" name="Google Shape;190;p29"/>
          <p:cNvSpPr/>
          <p:nvPr/>
        </p:nvSpPr>
        <p:spPr>
          <a:xfrm>
            <a:off x="383715" y="3469085"/>
            <a:ext cx="2042100" cy="663000"/>
          </a:xfrm>
          <a:prstGeom prst="roundRect">
            <a:avLst>
              <a:gd name="adj" fmla="val 50000"/>
            </a:avLst>
          </a:prstGeom>
          <a:solidFill>
            <a:srgbClr val="BE2F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Regional consultants</a:t>
            </a:r>
            <a:endParaRPr sz="20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91" name="Google Shape;191;p29"/>
          <p:cNvCxnSpPr/>
          <p:nvPr/>
        </p:nvCxnSpPr>
        <p:spPr>
          <a:xfrm flipH="1">
            <a:off x="2368092" y="3312247"/>
            <a:ext cx="55140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2" name="Google Shape;192;p29"/>
          <p:cNvSpPr/>
          <p:nvPr/>
        </p:nvSpPr>
        <p:spPr>
          <a:xfrm>
            <a:off x="393746" y="861682"/>
            <a:ext cx="2022000" cy="663000"/>
          </a:xfrm>
          <a:prstGeom prst="roundRect">
            <a:avLst>
              <a:gd name="adj" fmla="val 50000"/>
            </a:avLst>
          </a:prstGeom>
          <a:solidFill>
            <a:srgbClr val="8020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Federal Office of Child Care</a:t>
            </a:r>
            <a:endParaRPr sz="20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93" name="Google Shape;193;p29"/>
          <p:cNvCxnSpPr/>
          <p:nvPr/>
        </p:nvCxnSpPr>
        <p:spPr>
          <a:xfrm>
            <a:off x="1893547" y="1524711"/>
            <a:ext cx="1112400" cy="50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4" name="Google Shape;194;p29"/>
          <p:cNvSpPr txBox="1"/>
          <p:nvPr/>
        </p:nvSpPr>
        <p:spPr>
          <a:xfrm>
            <a:off x="5012807" y="865483"/>
            <a:ext cx="34854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Promulgates regulations related to the CCSP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5012807" y="1766675"/>
            <a:ext cx="40347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 CCDF Lead Agency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Sets CCSP policy, including eligibility rules, reimbursement rates, etc.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Oversees VDSS administration of the voucher program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5010078" y="2938229"/>
            <a:ext cx="40347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Oversees case management activities in LDSS offices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Recruits and enrolls providers; processes payments 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5012807" y="3961324"/>
            <a:ext cx="40347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 case management services to families, including processing applications, helping parents choose child care providers; conducting annual redetermination checks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>
            <a:off x="297150" y="1610899"/>
            <a:ext cx="20220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Federal authority over the Child Care and Development Block Grant, which funds the CCSP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308774" y="4159825"/>
            <a:ext cx="2443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Provide policy support to LDSS offices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Answer questions from parents and providers</a:t>
            </a:r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29"/>
          <p:cNvSpPr txBox="1">
            <a:spLocks noGrp="1"/>
          </p:cNvSpPr>
          <p:nvPr>
            <p:ph type="title" idx="4294967295"/>
          </p:nvPr>
        </p:nvSpPr>
        <p:spPr>
          <a:xfrm>
            <a:off x="391218" y="137675"/>
            <a:ext cx="71886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CCSP oversight as of July 1, 2021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67"/>
              <a:buNone/>
            </a:pPr>
            <a:r>
              <a:rPr lang="en"/>
              <a:t>VDOE roles and responsibilities</a:t>
            </a: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2100"/>
              <a:buNone/>
            </a:pPr>
            <a:r>
              <a:rPr lang="en" sz="2000"/>
              <a:t>As of July 1, 2021, VDOE became Lead Agency for the Child Care and Development Block Grant (CCDBG).</a:t>
            </a:r>
            <a:endParaRPr sz="2000"/>
          </a:p>
        </p:txBody>
      </p:sp>
      <p:graphicFrame>
        <p:nvGraphicFramePr>
          <p:cNvPr id="207" name="Google Shape;207;p30"/>
          <p:cNvGraphicFramePr/>
          <p:nvPr/>
        </p:nvGraphicFramePr>
        <p:xfrm>
          <a:off x="1846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{E1B7B656-09ED-41C9-99D7-022A61E56D7B}</a:tableStyleId>
              </a:tblPr>
              <a:tblGrid>
                <a:gridCol w="220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Fiscal</a:t>
                      </a:r>
                      <a:endParaRPr sz="13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Policy</a:t>
                      </a:r>
                      <a:endParaRPr sz="13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Program Administration</a:t>
                      </a:r>
                      <a:endParaRPr sz="13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Communications</a:t>
                      </a:r>
                      <a:endParaRPr sz="13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800">
                <a:tc>
                  <a:txBody>
                    <a:bodyPr/>
                    <a:lstStyle/>
                    <a:p>
                      <a:pPr marL="3429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Receive federal funds directly from HHS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Reimburse VDSS for services provided as a subrecipient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Establish spending priorities for the CCSP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Set policy and regulations for child care under oversight of the VBOE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Regularly review and approve the Child Care Subsidy Program Guidance Manual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Oversee administration of the CCSP, including contracted activities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Work with VDSS to establish child targets and local allocations, including adjustments throughout the year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Work with VDSS to establish “provider targets” to increase the number of subsidy vendors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Develop consumer education materials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Provide guidance for and approve CCSP materials issued by DSS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Maintain the child care microsite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Serve as primary contact for inquiries from media, state and federal policymakers related to the CCSP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marR="0" lvl="0" indent="-298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Maintain social media accounts for CCSP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ff3bb2bd3_1_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67"/>
              <a:buNone/>
            </a:pPr>
            <a:r>
              <a:rPr lang="en"/>
              <a:t>VDSS roles and responsibilities</a:t>
            </a:r>
            <a:endParaRPr/>
          </a:p>
        </p:txBody>
      </p:sp>
      <p:sp>
        <p:nvSpPr>
          <p:cNvPr id="213" name="Google Shape;213;gbff3bb2bd3_1_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2270"/>
              <a:buNone/>
            </a:pPr>
            <a:r>
              <a:rPr lang="en" sz="2000"/>
              <a:t>VDSS is now a subrecipient to VDOE and is contracted to administer the CCSP through its network of 120 LDSS offices.</a:t>
            </a:r>
            <a:endParaRPr sz="2000"/>
          </a:p>
        </p:txBody>
      </p:sp>
      <p:graphicFrame>
        <p:nvGraphicFramePr>
          <p:cNvPr id="214" name="Google Shape;214;gbff3bb2bd3_1_3"/>
          <p:cNvGraphicFramePr/>
          <p:nvPr/>
        </p:nvGraphicFramePr>
        <p:xfrm>
          <a:off x="210000" y="17198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{E1B7B656-09ED-41C9-99D7-022A61E56D7B}</a:tableStyleId>
              </a:tblPr>
              <a:tblGrid>
                <a:gridCol w="218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Fiscal</a:t>
                      </a:r>
                      <a:endParaRPr sz="12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Policy</a:t>
                      </a:r>
                      <a:endParaRPr sz="12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Program Administration</a:t>
                      </a:r>
                      <a:endParaRPr sz="12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Communications</a:t>
                      </a:r>
                      <a:endParaRPr sz="12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25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 reimbursed for services performed related to CCSP administration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Provide local administrative support and funding to LDSS offices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Work with VDOE to set an annual operating budget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Initiate an administrative appropriation transfer each year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Ensure VDOE has a current copy of the HHS cost allocation plan at all times</a:t>
                      </a:r>
                      <a:endParaRPr sz="11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Ensure VDSS and LDSS staff are implementing CCSP activities in adherence to policy set by VDOE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Propose changes to policy and/or process to VDOE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Issue updates to the CCSP at least annually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Share upcoming benefit policy changes that may affect CCSP participants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Oversee intake, eligibility, and case management functions within LDSS offices, including conducting regular monitoring and training staff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Monitor and recommend adjustments to child targets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Facilitate provider recruitment, application/enrollment, and orientation into the CCSP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Process vendor payments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Carry out the regular error rate review process with OCC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Initiate collections for overpayments to providers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Develop and distribute CCSP publications according to VDOE guidance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Oversee and administer the public benefits call center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Maintain comprehensive records of constituent communications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●"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Direct requests from media and state or federal policymakers to VDOE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65ad304aa_0_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Key </a:t>
            </a:r>
            <a:r>
              <a:rPr lang="en"/>
              <a:t>transition milestones in 2021-2022</a:t>
            </a:r>
            <a:endParaRPr/>
          </a:p>
        </p:txBody>
      </p:sp>
      <p:sp>
        <p:nvSpPr>
          <p:cNvPr id="220" name="Google Shape;220;ge65ad304aa_0_0"/>
          <p:cNvSpPr txBox="1">
            <a:spLocks noGrp="1"/>
          </p:cNvSpPr>
          <p:nvPr>
            <p:ph type="body" idx="1"/>
          </p:nvPr>
        </p:nvSpPr>
        <p:spPr>
          <a:xfrm>
            <a:off x="628650" y="12930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July 1, 2021</a:t>
            </a:r>
            <a:r>
              <a:rPr lang="en"/>
              <a:t>: VDOE has official oversight of child care in Virginia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Fall 2021</a:t>
            </a:r>
            <a:r>
              <a:rPr lang="en"/>
              <a:t>: VDOE begins stakeholder engagement with the field related to child care subsidy and licensing regulations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Winter 2021/2022</a:t>
            </a:r>
            <a:r>
              <a:rPr lang="en"/>
              <a:t>: VDOE reviews child care regulations with the ECAC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Spring 2022</a:t>
            </a:r>
            <a:r>
              <a:rPr lang="en"/>
              <a:t>: VDOE brings child care regulation changes to the Board of Education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65ad304aa_0_136"/>
          <p:cNvSpPr txBox="1">
            <a:spLocks noGrp="1"/>
          </p:cNvSpPr>
          <p:nvPr>
            <p:ph type="title"/>
          </p:nvPr>
        </p:nvSpPr>
        <p:spPr>
          <a:xfrm>
            <a:off x="623900" y="2147427"/>
            <a:ext cx="78867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3500" b="1"/>
              <a:t>Updates on efforts to improve access </a:t>
            </a:r>
            <a:endParaRPr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65ad304aa_0_14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2022 preschool enrollment</a:t>
            </a:r>
            <a:endParaRPr/>
          </a:p>
        </p:txBody>
      </p:sp>
      <p:sp>
        <p:nvSpPr>
          <p:cNvPr id="231" name="Google Shape;231;ge65ad304aa_0_140"/>
          <p:cNvSpPr txBox="1">
            <a:spLocks noGrp="1"/>
          </p:cNvSpPr>
          <p:nvPr>
            <p:ph type="body" idx="1"/>
          </p:nvPr>
        </p:nvSpPr>
        <p:spPr>
          <a:xfrm>
            <a:off x="628650" y="1177250"/>
            <a:ext cx="7886700" cy="3455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/>
              <a:t>Virginia Preschool Initiative (</a:t>
            </a:r>
            <a:r>
              <a:rPr lang="en" sz="18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VPI</a:t>
            </a:r>
            <a:r>
              <a:rPr lang="en" sz="1800" b="1"/>
              <a:t>)</a:t>
            </a:r>
            <a:endParaRPr sz="1800"/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</a:pPr>
            <a:r>
              <a:rPr lang="en" sz="1600"/>
              <a:t>VPI funding increased by 20 percent for the 2021-2022 school year</a:t>
            </a:r>
            <a:endParaRPr sz="1600"/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</a:pPr>
            <a:r>
              <a:rPr lang="en" sz="1600"/>
              <a:t>126 school divisions are planning to offer a VPI program, serving over 22,000 4-year-olds and over 1,500 3-year-olds. </a:t>
            </a:r>
            <a:endParaRPr sz="1600"/>
          </a:p>
          <a:p>
            <a: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</a:pPr>
            <a:r>
              <a:rPr lang="en" sz="1300"/>
              <a:t>35 divisions requested the opportunity to serve more four-year-olds than initially allocated.</a:t>
            </a:r>
            <a:endParaRPr sz="1300"/>
          </a:p>
          <a:p>
            <a: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</a:pPr>
            <a:r>
              <a:rPr lang="en" sz="1300"/>
              <a:t>37 divisions have opted to participate in the three-year-old pilot.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/>
              <a:t>Mixed Delivery Grant Program</a:t>
            </a:r>
            <a:endParaRPr sz="1800" b="1"/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</a:pPr>
            <a:r>
              <a:rPr lang="en" sz="1600"/>
              <a:t>The program will expand from 9 to 45 jurisdictions in the 2021-2022 school year and increase the number of children enrolled from 250 to nearly 1,500</a:t>
            </a:r>
            <a:endParaRPr sz="1600"/>
          </a:p>
          <a:p>
            <a:pPr marL="91440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</a:pPr>
            <a:r>
              <a:rPr lang="en" sz="1300"/>
              <a:t>One-third of all Virginia localities will now offer preschool services through the Mixed Delivery Grant Program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/>
              <a:t>Head Start</a:t>
            </a:r>
            <a:endParaRPr sz="1800" b="1"/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</a:pPr>
            <a:r>
              <a:rPr lang="en" sz="1600"/>
              <a:t>Collectively, Head Start and Early Head Start grantees are funded to serve 14,463 children in the 2021-2022 school year</a:t>
            </a:r>
            <a:endParaRPr sz="1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65ad304aa_0_14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 Care Subsidy Program participation is slowly increasing</a:t>
            </a:r>
            <a:endParaRPr/>
          </a:p>
        </p:txBody>
      </p:sp>
      <p:pic>
        <p:nvPicPr>
          <p:cNvPr id="237" name="Google Shape;237;ge65ad304aa_0_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050" y="1358525"/>
            <a:ext cx="6240399" cy="3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e65ad304aa_0_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3842525"/>
            <a:ext cx="902800" cy="7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65ad304aa_0_29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Using COVID-19 Relief Funding</a:t>
            </a:r>
            <a:endParaRPr/>
          </a:p>
        </p:txBody>
      </p:sp>
      <p:sp>
        <p:nvSpPr>
          <p:cNvPr id="244" name="Google Shape;244;ge65ad304aa_0_29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2000"/>
              <a:t>Virginia has approximately $1 billion in CCDBG pandemic relief funding to support children, families, and child care providers by: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Trebuchet MS"/>
              <a:buAutoNum type="arabicPeriod"/>
            </a:pPr>
            <a:r>
              <a:rPr lang="en" sz="2000"/>
              <a:t>Providing direct aid to child care providers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rebuchet MS"/>
              <a:buAutoNum type="arabicPeriod"/>
            </a:pPr>
            <a:r>
              <a:rPr lang="en" sz="2000"/>
              <a:t>Restoring the Child Care Subsidy Program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rebuchet MS"/>
              <a:buAutoNum type="arabicPeriod"/>
            </a:pPr>
            <a:r>
              <a:rPr lang="en" sz="2000"/>
              <a:t>Increasing child care supply in underserved communities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Trebuchet MS"/>
              <a:buAutoNum type="arabicPeriod"/>
            </a:pPr>
            <a:r>
              <a:rPr lang="en" sz="2000"/>
              <a:t>Improving quality and supporting the workforce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65ad304aa_0_30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100"/>
              <a:t>What does equity in access to child care look like?</a:t>
            </a:r>
            <a:endParaRPr sz="3100"/>
          </a:p>
        </p:txBody>
      </p:sp>
      <p:sp>
        <p:nvSpPr>
          <p:cNvPr id="250" name="Google Shape;250;ge65ad304aa_0_30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 child’s race, ethnicity, home language, immigration status, or zip code is not predictive of their participation in or the availability of high-quality child care in their community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Families have a full array of high-quality, affordable options in their community, regardless of whether or how they pay for care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Families with the fewest resources receive the most support to participate in care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65ad304aa_0_309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200"/>
              <a:t>Putting equity at the forefront of our relief efforts</a:t>
            </a:r>
            <a:endParaRPr sz="3200"/>
          </a:p>
        </p:txBody>
      </p:sp>
      <p:grpSp>
        <p:nvGrpSpPr>
          <p:cNvPr id="256" name="Google Shape;256;ge65ad304aa_0_309"/>
          <p:cNvGrpSpPr/>
          <p:nvPr/>
        </p:nvGrpSpPr>
        <p:grpSpPr>
          <a:xfrm>
            <a:off x="2688745" y="732020"/>
            <a:ext cx="3768523" cy="3774408"/>
            <a:chOff x="2675581" y="676587"/>
            <a:chExt cx="3793942" cy="3790328"/>
          </a:xfrm>
        </p:grpSpPr>
        <p:sp>
          <p:nvSpPr>
            <p:cNvPr id="257" name="Google Shape;257;ge65ad304aa_0_309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e65ad304aa_0_309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e65ad304aa_0_309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e65ad304aa_0_309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ge65ad304aa_0_309"/>
            <p:cNvGrpSpPr/>
            <p:nvPr/>
          </p:nvGrpSpPr>
          <p:grpSpPr>
            <a:xfrm rot="5400000">
              <a:off x="5379664" y="2278952"/>
              <a:ext cx="585001" cy="585472"/>
              <a:chOff x="1967628" y="812211"/>
              <a:chExt cx="588000" cy="588000"/>
            </a:xfrm>
          </p:grpSpPr>
          <p:sp>
            <p:nvSpPr>
              <p:cNvPr id="262" name="Google Shape;262;ge65ad304aa_0_30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A72A1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275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ge65ad304aa_0_30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A72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" name="Google Shape;264;ge65ad304aa_0_309"/>
            <p:cNvGrpSpPr/>
            <p:nvPr/>
          </p:nvGrpSpPr>
          <p:grpSpPr>
            <a:xfrm rot="10800000">
              <a:off x="4280708" y="3378530"/>
              <a:ext cx="585001" cy="585472"/>
              <a:chOff x="1967628" y="812211"/>
              <a:chExt cx="588000" cy="588000"/>
            </a:xfrm>
          </p:grpSpPr>
          <p:sp>
            <p:nvSpPr>
              <p:cNvPr id="265" name="Google Shape;265;ge65ad304aa_0_30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B02C20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275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ge65ad304aa_0_30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B02C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" name="Google Shape;267;ge65ad304aa_0_309"/>
            <p:cNvGrpSpPr/>
            <p:nvPr/>
          </p:nvGrpSpPr>
          <p:grpSpPr>
            <a:xfrm rot="-5400000">
              <a:off x="3179921" y="2281478"/>
              <a:ext cx="585001" cy="585472"/>
              <a:chOff x="1967628" y="812211"/>
              <a:chExt cx="588000" cy="588000"/>
            </a:xfrm>
          </p:grpSpPr>
          <p:sp>
            <p:nvSpPr>
              <p:cNvPr id="268" name="Google Shape;268;ge65ad304aa_0_30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BE2F22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275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ge65ad304aa_0_30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BE2F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0" name="Google Shape;270;ge65ad304aa_0_309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01</a:t>
              </a:r>
              <a:endParaRPr sz="16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71" name="Google Shape;271;ge65ad304aa_0_309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e65ad304aa_0_309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03</a:t>
              </a:r>
              <a:endParaRPr sz="16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273" name="Google Shape;273;ge65ad304aa_0_309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74" name="Google Shape;274;ge65ad304aa_0_30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802017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275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ge65ad304aa_0_30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8020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6" name="Google Shape;276;ge65ad304aa_0_309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04</a:t>
              </a:r>
              <a:endParaRPr sz="16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77" name="Google Shape;277;ge65ad304aa_0_309"/>
          <p:cNvGrpSpPr/>
          <p:nvPr/>
        </p:nvGrpSpPr>
        <p:grpSpPr>
          <a:xfrm>
            <a:off x="323500" y="1170475"/>
            <a:ext cx="3362713" cy="1498800"/>
            <a:chOff x="323500" y="1170475"/>
            <a:chExt cx="3362713" cy="1498800"/>
          </a:xfrm>
        </p:grpSpPr>
        <p:sp>
          <p:nvSpPr>
            <p:cNvPr id="278" name="Google Shape;278;ge65ad304aa_0_309"/>
            <p:cNvSpPr txBox="1"/>
            <p:nvPr/>
          </p:nvSpPr>
          <p:spPr>
            <a:xfrm>
              <a:off x="323500" y="1170475"/>
              <a:ext cx="2124000" cy="149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Prioritizing subsidy providers &amp; providers in high-need communities for </a:t>
              </a:r>
              <a:r>
                <a:rPr lang="en" sz="1200" b="1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Stabilization Grants.</a:t>
              </a:r>
              <a:endParaRPr sz="1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79" name="Google Shape;279;ge65ad304aa_0_309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BE2F22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80" name="Google Shape;280;ge65ad304aa_0_309"/>
          <p:cNvGrpSpPr/>
          <p:nvPr/>
        </p:nvGrpSpPr>
        <p:grpSpPr>
          <a:xfrm>
            <a:off x="238250" y="2828275"/>
            <a:ext cx="3714663" cy="1841100"/>
            <a:chOff x="238250" y="2828275"/>
            <a:chExt cx="3714663" cy="1841100"/>
          </a:xfrm>
        </p:grpSpPr>
        <p:sp>
          <p:nvSpPr>
            <p:cNvPr id="281" name="Google Shape;281;ge65ad304aa_0_309"/>
            <p:cNvSpPr txBox="1"/>
            <p:nvPr/>
          </p:nvSpPr>
          <p:spPr>
            <a:xfrm>
              <a:off x="238250" y="2828275"/>
              <a:ext cx="2209200" cy="184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Maximizing eligibility in the </a:t>
              </a:r>
              <a:r>
                <a:rPr lang="en" sz="1200" b="1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Child Care Subsidy Program </a:t>
              </a: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while eliminating barriers that limit access among children of color and families in poverty.</a:t>
              </a:r>
              <a:endPara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82" name="Google Shape;282;ge65ad304aa_0_309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B02C20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83" name="Google Shape;283;ge65ad304aa_0_309"/>
          <p:cNvGrpSpPr/>
          <p:nvPr/>
        </p:nvGrpSpPr>
        <p:grpSpPr>
          <a:xfrm>
            <a:off x="5209825" y="1060350"/>
            <a:ext cx="3848550" cy="1498800"/>
            <a:chOff x="5209825" y="1060350"/>
            <a:chExt cx="3848550" cy="1498800"/>
          </a:xfrm>
        </p:grpSpPr>
        <p:sp>
          <p:nvSpPr>
            <p:cNvPr id="284" name="Google Shape;284;ge65ad304aa_0_309"/>
            <p:cNvSpPr txBox="1"/>
            <p:nvPr/>
          </p:nvSpPr>
          <p:spPr>
            <a:xfrm>
              <a:off x="6696475" y="1060350"/>
              <a:ext cx="2361900" cy="149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Focusing </a:t>
              </a:r>
              <a:r>
                <a:rPr lang="en" sz="1200" b="1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supply-building activities</a:t>
              </a: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in historically marginalized communities and honoring parents’ needs &amp; preferences.</a:t>
              </a:r>
              <a:endParaRPr sz="1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85" name="Google Shape;285;ge65ad304aa_0_309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802017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86" name="Google Shape;286;ge65ad304aa_0_309"/>
          <p:cNvGrpSpPr/>
          <p:nvPr/>
        </p:nvGrpSpPr>
        <p:grpSpPr>
          <a:xfrm>
            <a:off x="5286025" y="2828275"/>
            <a:ext cx="3641550" cy="1324800"/>
            <a:chOff x="5286025" y="2828275"/>
            <a:chExt cx="3641550" cy="1324800"/>
          </a:xfrm>
        </p:grpSpPr>
        <p:sp>
          <p:nvSpPr>
            <p:cNvPr id="287" name="Google Shape;287;ge65ad304aa_0_309"/>
            <p:cNvSpPr txBox="1"/>
            <p:nvPr/>
          </p:nvSpPr>
          <p:spPr>
            <a:xfrm>
              <a:off x="6696475" y="2828275"/>
              <a:ext cx="2231100" cy="13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Ensuring that</a:t>
              </a:r>
              <a:r>
                <a:rPr lang="en" sz="1200" b="1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quality improvement and workforce supports </a:t>
              </a: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are available to providers regardless of setting.</a:t>
              </a:r>
              <a:endParaRPr sz="1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88" name="Google Shape;288;ge65ad304aa_0_309"/>
            <p:cNvCxnSpPr/>
            <p:nvPr/>
          </p:nvCxnSpPr>
          <p:spPr>
            <a:xfrm>
              <a:off x="5286025" y="34959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A72A1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65ad304aa_0_62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36" name="Google Shape;136;ge65ad304aa_0_6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</a:pPr>
            <a:r>
              <a:rPr lang="en" sz="1800">
                <a:solidFill>
                  <a:srgbClr val="222222"/>
                </a:solidFill>
              </a:rPr>
              <a:t>Why unify ECCE at the VDOE? </a:t>
            </a:r>
            <a:endParaRPr sz="1800">
              <a:solidFill>
                <a:srgbClr val="22222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</a:pPr>
            <a:r>
              <a:rPr lang="en" sz="1800">
                <a:solidFill>
                  <a:srgbClr val="222222"/>
                </a:solidFill>
              </a:rPr>
              <a:t>Background on the child care transition and implications for child care licensing and the Child Care Subsidy Program</a:t>
            </a:r>
            <a:endParaRPr sz="1800">
              <a:solidFill>
                <a:srgbClr val="22222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</a:pPr>
            <a:r>
              <a:rPr lang="en" sz="1800">
                <a:solidFill>
                  <a:srgbClr val="222222"/>
                </a:solidFill>
              </a:rPr>
              <a:t>Updates on efforts to improve access to ECCE</a:t>
            </a:r>
            <a:endParaRPr sz="1800">
              <a:solidFill>
                <a:srgbClr val="22222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SzPts val="1800"/>
              <a:buChar char="•"/>
            </a:pPr>
            <a:r>
              <a:rPr lang="en" sz="1800">
                <a:solidFill>
                  <a:srgbClr val="222222"/>
                </a:solidFill>
              </a:rPr>
              <a:t>Discussion</a:t>
            </a:r>
            <a:endParaRPr sz="18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e65ad304aa_0_157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ARPA Child Care Stabilization Grants</a:t>
            </a:r>
            <a:endParaRPr/>
          </a:p>
        </p:txBody>
      </p:sp>
      <p:sp>
        <p:nvSpPr>
          <p:cNvPr id="294" name="Google Shape;294;ge65ad304aa_0_157"/>
          <p:cNvSpPr txBox="1">
            <a:spLocks noGrp="1"/>
          </p:cNvSpPr>
          <p:nvPr>
            <p:ph type="body" idx="1"/>
          </p:nvPr>
        </p:nvSpPr>
        <p:spPr>
          <a:xfrm>
            <a:off x="628650" y="12930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VDOE will be issuing grants to eligible child care providers on a quarterly basis for up to 12 months beginning this fall. Grants will be based on:</a:t>
            </a:r>
            <a:endParaRPr sz="2000"/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Open/closed status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Licensed or approved capacity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Participation in the Child Care Subsidy Program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Location in a high-need community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Grants </a:t>
            </a:r>
            <a:r>
              <a:rPr lang="en" sz="2000"/>
              <a:t>will allow providers to cover higher operating costs, invest in staff, make minor facility improvements, and purchase equipment and supplies.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65ad304aa_0_15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Expanding access to the Child Care Subsidy Program</a:t>
            </a:r>
            <a:endParaRPr/>
          </a:p>
        </p:txBody>
      </p:sp>
      <p:sp>
        <p:nvSpPr>
          <p:cNvPr id="300" name="Google Shape;300;ge65ad304aa_0_151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8258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 March 2021, Governor Northam signed legislation temporarily expanding eligibility for the Child Care Subsidy Program. VDOE recently was approved to extend expanded eligibility until December 31, 2021.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All families receiving child care assistance will not owe copayments through 12/31/21.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graphicFrame>
        <p:nvGraphicFramePr>
          <p:cNvPr id="301" name="Google Shape;301;ge65ad304aa_0_151"/>
          <p:cNvGraphicFramePr/>
          <p:nvPr/>
        </p:nvGraphicFramePr>
        <p:xfrm>
          <a:off x="691700" y="21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{5ABB99F6-05A8-4F4F-967E-9C8A3FBA4E69}</a:tableStyleId>
              </a:tblPr>
              <a:tblGrid>
                <a:gridCol w="407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5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Parents can get help paying for child care under </a:t>
                      </a:r>
                      <a:r>
                        <a:rPr lang="en" sz="1250" b="1">
                          <a:solidFill>
                            <a:schemeClr val="accent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job search</a:t>
                      </a:r>
                      <a:r>
                        <a:rPr lang="en" sz="125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if they:</a:t>
                      </a:r>
                      <a:endParaRPr sz="125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5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Parents can get help paying for child care under </a:t>
                      </a:r>
                      <a:r>
                        <a:rPr lang="en" sz="1250" b="1">
                          <a:solidFill>
                            <a:schemeClr val="accent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expanded income eligibility</a:t>
                      </a:r>
                      <a:r>
                        <a:rPr lang="en" sz="125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if they:</a:t>
                      </a:r>
                      <a:endParaRPr sz="125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6350">
                <a:tc>
                  <a:txBody>
                    <a:bodyPr/>
                    <a:lstStyle/>
                    <a:p>
                      <a:pPr marL="457200" lvl="0" indent="-307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50"/>
                        <a:buFont typeface="Trebuchet MS"/>
                        <a:buChar char="•"/>
                      </a:pPr>
                      <a:r>
                        <a:rPr lang="en" sz="125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Have a child ages 12 or younger;</a:t>
                      </a:r>
                      <a:endParaRPr sz="125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307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50"/>
                        <a:buFont typeface="Trebuchet MS"/>
                        <a:buChar char="•"/>
                      </a:pPr>
                      <a:r>
                        <a:rPr lang="en" sz="125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Meet income eligibility requirements based on their locality; and</a:t>
                      </a:r>
                      <a:endParaRPr sz="125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307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50"/>
                        <a:buFont typeface="Trebuchet MS"/>
                        <a:buChar char="•"/>
                      </a:pPr>
                      <a:r>
                        <a:rPr lang="en" sz="125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Are searching for employment.</a:t>
                      </a:r>
                      <a:endParaRPr sz="12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7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50"/>
                        <a:buFont typeface="Trebuchet MS"/>
                        <a:buChar char="•"/>
                      </a:pPr>
                      <a:r>
                        <a:rPr lang="en" sz="125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Have at least one child ages 5 or younger, not yet in kindergarten;</a:t>
                      </a:r>
                      <a:endParaRPr sz="125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307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50"/>
                        <a:buFont typeface="Trebuchet MS"/>
                        <a:buChar char="•"/>
                      </a:pPr>
                      <a:r>
                        <a:rPr lang="en" sz="125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Are working, participating in education or training, or searching for work; and</a:t>
                      </a:r>
                      <a:endParaRPr sz="125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307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50"/>
                        <a:buFont typeface="Trebuchet MS"/>
                        <a:buChar char="•"/>
                      </a:pPr>
                      <a:r>
                        <a:rPr lang="en" sz="125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Their household income exceeds eligibility levels in their locality but is below 85 percent of the state median income.</a:t>
                      </a:r>
                      <a:endParaRPr sz="125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65ad304aa_0_347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Three key steps to restoring the CCSP</a:t>
            </a:r>
            <a:endParaRPr/>
          </a:p>
        </p:txBody>
      </p:sp>
      <p:sp>
        <p:nvSpPr>
          <p:cNvPr id="307" name="Google Shape;307;ge65ad304aa_0_347"/>
          <p:cNvSpPr txBox="1"/>
          <p:nvPr/>
        </p:nvSpPr>
        <p:spPr>
          <a:xfrm>
            <a:off x="971075" y="1446675"/>
            <a:ext cx="7167900" cy="2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rebuchet MS"/>
              <a:buAutoNum type="arabicPeriod"/>
            </a:pPr>
            <a:r>
              <a:rPr lang="en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Make more families eligible, make it easier to apply and enroll, and reduce family co-pays</a:t>
            </a: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rebuchet MS"/>
              <a:buAutoNum type="arabicPeriod"/>
            </a:pPr>
            <a:r>
              <a:rPr lang="en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Make it easier and more attractive for child care programs to become subsidy vendors </a:t>
            </a: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Trebuchet MS"/>
              <a:buAutoNum type="arabicPeriod"/>
            </a:pPr>
            <a:r>
              <a:rPr lang="en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provider payment rates to cover the actual costs of child care</a:t>
            </a: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658793b92_0_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Discussion: Increasing participation in the CCSP</a:t>
            </a:r>
            <a:endParaRPr/>
          </a:p>
        </p:txBody>
      </p:sp>
      <p:sp>
        <p:nvSpPr>
          <p:cNvPr id="313" name="Google Shape;313;ge658793b92_0_0"/>
          <p:cNvSpPr txBox="1">
            <a:spLocks noGrp="1"/>
          </p:cNvSpPr>
          <p:nvPr>
            <p:ph type="body" idx="1"/>
          </p:nvPr>
        </p:nvSpPr>
        <p:spPr>
          <a:xfrm>
            <a:off x="628650" y="1464525"/>
            <a:ext cx="7886700" cy="316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What is working </a:t>
            </a:r>
            <a:r>
              <a:rPr lang="en" b="1"/>
              <a:t>well</a:t>
            </a:r>
            <a:r>
              <a:rPr lang="en"/>
              <a:t> about CCSP policies or processes right now?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Where are the biggest challenges or bottlenecks in the application and enrollment process for families?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•"/>
            </a:pPr>
            <a:r>
              <a:rPr lang="en"/>
              <a:t>If you could change one thing about the CCSP to make it easier for families to participate, what would it be?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80877c3bd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319" name="Google Shape;319;gc80877c3bd_1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dirty="0" smtClean="0"/>
              <a:t>Rebecca </a:t>
            </a:r>
            <a:r>
              <a:rPr lang="en" dirty="0"/>
              <a:t>Ullrich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dirty="0"/>
              <a:t>Director, Office of Early Childhood Access and Enrollment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dirty="0"/>
              <a:t>Email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earlychildhood@doe.virginia.gov</a:t>
            </a:r>
            <a:r>
              <a:rPr lang="en" dirty="0"/>
              <a:t> with questions and comments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5ad304aa_0_888"/>
          <p:cNvSpPr txBox="1">
            <a:spLocks noGrp="1"/>
          </p:cNvSpPr>
          <p:nvPr>
            <p:ph type="title"/>
          </p:nvPr>
        </p:nvSpPr>
        <p:spPr>
          <a:xfrm>
            <a:off x="623900" y="2147427"/>
            <a:ext cx="78867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3500" b="1"/>
              <a:t>Why unify ECCE at the VDOE?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628650" y="1976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Our shared challenge</a:t>
            </a:r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1"/>
          </p:nvPr>
        </p:nvSpPr>
        <p:spPr>
          <a:xfrm>
            <a:off x="628650" y="10644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952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800" b="1"/>
              <a:t>All Virginia children are capable of and deserve to enter school ready. Yet too many children enter kindergarten without this opportunity.</a:t>
            </a:r>
            <a:endParaRPr sz="1800" b="1"/>
          </a:p>
          <a:p>
            <a:pPr marL="45720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According to the 2020 Virginia Kindergarten Readiness Program (VKRP), 45% of Virginia’s Kindergarteners entered school without the key literacy, math, and social-emotional skills needed to be successful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Our “system” fails to prepare 55% of children from economically disadvantaged families and 66% of children with special needs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Virginia ranks 33rd nationally in preschool funding and child care funding is at the 70th percentile; ~50,000 vulnerable three- and four-year-olds lack access to quality preschool 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75% of Virginia’s early childhood programs that receive public funding do not participate in the state’s voluntary quality measurement system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" sz="1500"/>
              <a:t>The COVID-19 pandemic has exacerbated inequities in the system and led to many young children missing out on learning and development opportunities</a:t>
            </a:r>
            <a:endParaRPr sz="15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67"/>
              <a:buNone/>
            </a:pP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Vision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800" b="1"/>
              <a:t>We envision a Virginia where all children have the opportunity to enter school ready, prepared to fulfill their potential.</a:t>
            </a:r>
            <a:endParaRPr sz="1800"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600">
              <a:solidFill>
                <a:srgbClr val="000000"/>
              </a:solidFill>
            </a:endParaRPr>
          </a:p>
          <a:p>
            <a:pPr marL="457200" lvl="0" indent="-338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000000"/>
                </a:solidFill>
              </a:rPr>
              <a:t>Families furthest from opportunity should be the priority for affordable access, high-quality options and meaningful family engagement.</a:t>
            </a:r>
            <a:endParaRPr sz="1600">
              <a:solidFill>
                <a:srgbClr val="000000"/>
              </a:solidFill>
            </a:endParaRPr>
          </a:p>
          <a:p>
            <a:pPr marL="457200" lvl="0" indent="-338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000000"/>
                </a:solidFill>
              </a:rPr>
              <a:t>All programs that take public funding deserve measurement and supports for improvement, ensuring that quality is not out of reach to families who can’t afford to pay.</a:t>
            </a:r>
            <a:endParaRPr sz="1600">
              <a:solidFill>
                <a:srgbClr val="000000"/>
              </a:solidFill>
            </a:endParaRPr>
          </a:p>
          <a:p>
            <a:pPr marL="457200" lvl="0" indent="-338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000000"/>
                </a:solidFill>
              </a:rPr>
              <a:t>Programs are rewarded for classroom quality and growth and educators are more equitably distributed and adequately compensated.</a:t>
            </a:r>
            <a:endParaRPr sz="1600">
              <a:solidFill>
                <a:srgbClr val="000000"/>
              </a:solidFill>
            </a:endParaRPr>
          </a:p>
          <a:p>
            <a:pPr marL="457200" lvl="0" indent="-3382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000000"/>
                </a:solidFill>
              </a:rPr>
              <a:t>Overall Virginia’s early childhood system will be more unified, transparent, data-driven and resource-effective so we can continue to reduce inequities and increase opportunity.</a:t>
            </a:r>
            <a:endParaRPr sz="160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47"/>
              <a:buNone/>
            </a:pPr>
            <a:endParaRPr sz="60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47"/>
              <a:buNone/>
            </a:pPr>
            <a:r>
              <a:rPr lang="en" sz="1600" b="1">
                <a:solidFill>
                  <a:schemeClr val="accent2"/>
                </a:solidFill>
              </a:rPr>
              <a:t>Virginia can use increased attention and funding in response to COVID-19 to invest in build back better.</a:t>
            </a:r>
            <a:endParaRPr sz="1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65ad304aa_0_892"/>
          <p:cNvSpPr txBox="1">
            <a:spLocks noGrp="1"/>
          </p:cNvSpPr>
          <p:nvPr>
            <p:ph type="title"/>
          </p:nvPr>
        </p:nvSpPr>
        <p:spPr>
          <a:xfrm>
            <a:off x="623900" y="2147427"/>
            <a:ext cx="78867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3500" b="1"/>
              <a:t>Background on the child care transition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fb86555e0_0_174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3200"/>
              <a:t>Background on the child care transition</a:t>
            </a:r>
            <a:endParaRPr sz="3200"/>
          </a:p>
        </p:txBody>
      </p:sp>
      <p:sp>
        <p:nvSpPr>
          <p:cNvPr id="165" name="Google Shape;165;gbfb86555e0_0_1745"/>
          <p:cNvSpPr txBox="1">
            <a:spLocks noGrp="1"/>
          </p:cNvSpPr>
          <p:nvPr>
            <p:ph type="body" idx="1"/>
          </p:nvPr>
        </p:nvSpPr>
        <p:spPr>
          <a:xfrm>
            <a:off x="628650" y="12168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800" b="1"/>
              <a:t>Executive Directive 4</a:t>
            </a:r>
            <a:r>
              <a:rPr lang="en" sz="1800"/>
              <a:t> called for a plan to ensure that all at-risk 3 and 4-year-olds have access to publicly-funded ECCE and that all publicly-funded programs are measured as part of a quality rating system by 2025</a:t>
            </a:r>
            <a:endParaRPr sz="1500"/>
          </a:p>
          <a:p>
            <a:pPr marL="171450" lvl="0" indent="-82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600"/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800" b="1"/>
              <a:t>HB 1012 / SB 578 </a:t>
            </a:r>
            <a:r>
              <a:rPr lang="en" sz="1800"/>
              <a:t>operationalized these recommendations by calling for the Virginia Board of Education (VBOE) to establish a statewide, unified public-private early childhood care and education system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/>
              <a:t>Formally transitions the Head Start State Collaboration Office, child care licensing and monitoring functions, quality improvement functions, and child care subsidy oversight from VDSS into VDOE effective July 1, 2021</a:t>
            </a:r>
            <a:endParaRPr sz="1500"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/>
              <a:t>Requires the Board to adopt a unified quality measurement and improvement system by July 1, 2021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/>
              <a:t>Requires VDOE to establish an Early Childhood Advisory Committee (ECAC)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63fdecbf1_0_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What does this mean for Child Care Licensing?</a:t>
            </a:r>
            <a:endParaRPr/>
          </a:p>
        </p:txBody>
      </p:sp>
      <p:sp>
        <p:nvSpPr>
          <p:cNvPr id="171" name="Google Shape;171;gc63fdecbf1_0_5"/>
          <p:cNvSpPr txBox="1">
            <a:spLocks noGrp="1"/>
          </p:cNvSpPr>
          <p:nvPr>
            <p:ph type="body" idx="1"/>
          </p:nvPr>
        </p:nvSpPr>
        <p:spPr>
          <a:xfrm>
            <a:off x="628650" y="14454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800" b="1"/>
              <a:t>VDOE is now “Lead Agency” for the federal Child Care and Development Block Grant (CCDBG) and directly runs child care licensing through the Office of Child Care Health and Safety.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VDOE is responsible for regulating, inspecting, and monitoring child care programs. Child care licensing staff are now VDOE employees. 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 b="1"/>
              <a:t>All licensing rules and regulations transferred to VDOE as-is</a:t>
            </a:r>
            <a:r>
              <a:rPr lang="en" sz="1800"/>
              <a:t>. This ensured that child care providers would not need to change how they operate to stay licensed. 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63fdecbf1_0_10"/>
          <p:cNvSpPr txBox="1">
            <a:spLocks noGrp="1"/>
          </p:cNvSpPr>
          <p:nvPr>
            <p:ph type="title"/>
          </p:nvPr>
        </p:nvSpPr>
        <p:spPr>
          <a:xfrm>
            <a:off x="628650" y="1214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What does this mean for CCSP?</a:t>
            </a:r>
            <a:endParaRPr/>
          </a:p>
        </p:txBody>
      </p:sp>
      <p:sp>
        <p:nvSpPr>
          <p:cNvPr id="177" name="Google Shape;177;gc63fdecbf1_0_10"/>
          <p:cNvSpPr txBox="1">
            <a:spLocks noGrp="1"/>
          </p:cNvSpPr>
          <p:nvPr>
            <p:ph type="body" idx="1"/>
          </p:nvPr>
        </p:nvSpPr>
        <p:spPr>
          <a:xfrm>
            <a:off x="628650" y="10644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800" b="1"/>
              <a:t>VDOE is now “Lead Agency” for the federal Child Care and Development Block Grant (CCDBG), the primary source of funding for child care assistance and quality improvement initiatives. </a:t>
            </a:r>
            <a:endParaRPr sz="1800"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VDOE oversees and sets policy for the Child Care Subsidy Program for working families with low incomes.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Subsidy regulations, program guidance transferred to VDOE as they are.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VDSS will continue to administer the program via its network of 120 Local Departments of Social Services. 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"/>
              <a:t>Families will still go to their local social service office to apply for assistance and providers will still apply to become a subsidy vendor through VDSS.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">
      <a:dk1>
        <a:srgbClr val="0F150D"/>
      </a:dk1>
      <a:lt1>
        <a:srgbClr val="FFFFFF"/>
      </a:lt1>
      <a:dk2>
        <a:srgbClr val="2F3E46"/>
      </a:dk2>
      <a:lt2>
        <a:srgbClr val="CDCDCD"/>
      </a:lt2>
      <a:accent1>
        <a:srgbClr val="101517"/>
      </a:accent1>
      <a:accent2>
        <a:srgbClr val="C12436"/>
      </a:accent2>
      <a:accent3>
        <a:srgbClr val="A5A5A5"/>
      </a:accent3>
      <a:accent4>
        <a:srgbClr val="FFC005"/>
      </a:accent4>
      <a:accent5>
        <a:srgbClr val="14C8E6"/>
      </a:accent5>
      <a:accent6>
        <a:srgbClr val="50E269"/>
      </a:accent6>
      <a:hlink>
        <a:srgbClr val="C12436"/>
      </a:hlink>
      <a:folHlink>
        <a:srgbClr val="1015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2099</Words>
  <Application>Microsoft Office PowerPoint</Application>
  <PresentationFormat>On-screen Show (16:9)</PresentationFormat>
  <Paragraphs>192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Trebuchet MS</vt:lpstr>
      <vt:lpstr>Office Theme</vt:lpstr>
      <vt:lpstr>Unifying Early Childhood Care and Education at VDOE</vt:lpstr>
      <vt:lpstr>Overview</vt:lpstr>
      <vt:lpstr>Why unify ECCE at the VDOE?</vt:lpstr>
      <vt:lpstr>Our shared challenge</vt:lpstr>
      <vt:lpstr>Vision</vt:lpstr>
      <vt:lpstr>Background on the child care transition</vt:lpstr>
      <vt:lpstr>Background on the child care transition</vt:lpstr>
      <vt:lpstr>What does this mean for Child Care Licensing?</vt:lpstr>
      <vt:lpstr>What does this mean for CCSP?</vt:lpstr>
      <vt:lpstr>CCSP oversight as of July 1, 2021</vt:lpstr>
      <vt:lpstr>VDOE roles and responsibilities</vt:lpstr>
      <vt:lpstr>VDSS roles and responsibilities</vt:lpstr>
      <vt:lpstr>Key transition milestones in 2021-2022</vt:lpstr>
      <vt:lpstr>Updates on efforts to improve access </vt:lpstr>
      <vt:lpstr>Fall 2022 preschool enrollment</vt:lpstr>
      <vt:lpstr>Child Care Subsidy Program participation is slowly increasing</vt:lpstr>
      <vt:lpstr>Using COVID-19 Relief Funding</vt:lpstr>
      <vt:lpstr>What does equity in access to child care look like?</vt:lpstr>
      <vt:lpstr>Putting equity at the forefront of our relief efforts</vt:lpstr>
      <vt:lpstr>ARPA Child Care Stabilization Grants</vt:lpstr>
      <vt:lpstr>Expanding access to the Child Care Subsidy Program</vt:lpstr>
      <vt:lpstr>Three key steps to restoring the CCSP</vt:lpstr>
      <vt:lpstr>Discussion: Increasing participation in the CCSP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Unifying Early Childhood Care and Education at VDOE</dc:title>
  <dc:creator>Ullrich, Rebecca (DOE)</dc:creator>
  <cp:lastModifiedBy>Quinn W. Hughley</cp:lastModifiedBy>
  <cp:revision>2</cp:revision>
  <dcterms:modified xsi:type="dcterms:W3CDTF">2021-09-30T13:18:19Z</dcterms:modified>
</cp:coreProperties>
</file>