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7" r:id="rId5"/>
    <p:sldId id="319" r:id="rId6"/>
    <p:sldId id="312" r:id="rId7"/>
    <p:sldId id="311" r:id="rId8"/>
    <p:sldId id="314" r:id="rId9"/>
    <p:sldId id="315" r:id="rId10"/>
    <p:sldId id="317" r:id="rId11"/>
    <p:sldId id="318" r:id="rId12"/>
    <p:sldId id="320" r:id="rId13"/>
    <p:sldId id="310" r:id="rId14"/>
  </p:sldIdLst>
  <p:sldSz cx="9144000" cy="5143500" type="screen16x9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51">
          <p15:clr>
            <a:srgbClr val="A4A3A4"/>
          </p15:clr>
        </p15:guide>
        <p15:guide id="2" orient="horz" pos="622">
          <p15:clr>
            <a:srgbClr val="A4A3A4"/>
          </p15:clr>
        </p15:guide>
        <p15:guide id="3" orient="horz" pos="292">
          <p15:clr>
            <a:srgbClr val="A4A3A4"/>
          </p15:clr>
        </p15:guide>
        <p15:guide id="4" orient="horz" pos="869">
          <p15:clr>
            <a:srgbClr val="A4A3A4"/>
          </p15:clr>
        </p15:guide>
        <p15:guide id="5" orient="horz" pos="2662">
          <p15:clr>
            <a:srgbClr val="A4A3A4"/>
          </p15:clr>
        </p15:guide>
        <p15:guide id="6" pos="5472">
          <p15:clr>
            <a:srgbClr val="A4A3A4"/>
          </p15:clr>
        </p15:guide>
        <p15:guide id="7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B8E8"/>
    <a:srgbClr val="C8102E"/>
    <a:srgbClr val="009639"/>
    <a:srgbClr val="00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85790" autoAdjust="0"/>
  </p:normalViewPr>
  <p:slideViewPr>
    <p:cSldViewPr snapToGrid="0" snapToObjects="1">
      <p:cViewPr varScale="1">
        <p:scale>
          <a:sx n="103" d="100"/>
          <a:sy n="103" d="100"/>
        </p:scale>
        <p:origin x="984" y="96"/>
      </p:cViewPr>
      <p:guideLst>
        <p:guide orient="horz" pos="2951"/>
        <p:guide orient="horz" pos="622"/>
        <p:guide orient="horz" pos="292"/>
        <p:guide orient="horz" pos="869"/>
        <p:guide orient="horz" pos="2662"/>
        <p:guide pos="5472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D0797630-E671-A448-99D6-E42D3F8184BF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5B5E815D-CEC8-BE49-97D0-7E1E448E1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134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D245981F-0B4C-4741-8A6C-E6C1C42C2315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92F3F08F-E65D-A344-96EE-4C0E52FD3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209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3F08F-E65D-A344-96EE-4C0E52FD36F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4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300"/>
              </a:spcBef>
              <a:buClr>
                <a:schemeClr val="accent2"/>
              </a:buClr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Virginia has seen some of the coldest weather in years</a:t>
            </a:r>
          </a:p>
          <a:p>
            <a:pPr marL="514350" indent="-285750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1/7 - coldest morning in Richmond since 1985 - airport saw a low of -6</a:t>
            </a:r>
          </a:p>
          <a:p>
            <a:pPr marL="514350" indent="-285750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time in 75 years that Richmond has been three degrees below zero (F) or colder</a:t>
            </a:r>
          </a:p>
          <a:p>
            <a:pPr marL="514350" indent="-285750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 day cold wave - longest stretch of days in Richmond where the average of the high and low for the day was 32° or colder since February 1979</a:t>
            </a:r>
          </a:p>
          <a:p>
            <a:pPr marL="514350" indent="-285750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Since 1930 there have only been seven other stretch of days where daily average temperatures have remained 32 or colder for 13 or more days</a:t>
            </a:r>
          </a:p>
          <a:p>
            <a:pPr marL="228600">
              <a:spcBef>
                <a:spcPts val="300"/>
              </a:spcBef>
              <a:buClr>
                <a:schemeClr val="accent2"/>
              </a:buClr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>
              <a:spcBef>
                <a:spcPts val="300"/>
              </a:spcBef>
              <a:buClr>
                <a:schemeClr val="accent2"/>
              </a:buClr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Intense cold = higher heating energy bills</a:t>
            </a:r>
          </a:p>
          <a:p>
            <a:pPr marL="228600">
              <a:spcBef>
                <a:spcPts val="300"/>
              </a:spcBef>
              <a:buClr>
                <a:schemeClr val="accent2"/>
              </a:buClr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Combining programs may better assist clients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3F08F-E65D-A344-96EE-4C0E52FD36F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1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3F08F-E65D-A344-96EE-4C0E52FD36F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1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3F08F-E65D-A344-96EE-4C0E52FD36F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1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3F08F-E65D-A344-96EE-4C0E52FD36F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1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3F08F-E65D-A344-96EE-4C0E52FD36F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1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3F08F-E65D-A344-96EE-4C0E52FD36F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17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3F08F-E65D-A344-96EE-4C0E52FD36F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1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3F08F-E65D-A344-96EE-4C0E52FD36F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1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8776" y="429640"/>
            <a:ext cx="8228024" cy="5589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lnSpc>
                <a:spcPts val="2400"/>
              </a:lnSpc>
              <a:defRPr sz="2400" baseline="0"/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51911" y="1303466"/>
            <a:ext cx="8234889" cy="2922460"/>
          </a:xfrm>
        </p:spPr>
        <p:txBody>
          <a:bodyPr>
            <a:noAutofit/>
          </a:bodyPr>
          <a:lstStyle>
            <a:lvl1pPr marL="228600" indent="-228600">
              <a:spcBef>
                <a:spcPts val="0"/>
              </a:spcBef>
              <a:buSzPct val="100000"/>
              <a:buFont typeface="Arial"/>
              <a:buChar char="•"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turpis</a:t>
            </a:r>
            <a:r>
              <a:rPr lang="en-US" dirty="0" smtClean="0"/>
              <a:t> ante</a:t>
            </a:r>
          </a:p>
          <a:p>
            <a:pPr lvl="0"/>
            <a:r>
              <a:rPr lang="en-US" dirty="0" err="1" smtClean="0"/>
              <a:t>Pharetra</a:t>
            </a:r>
            <a:r>
              <a:rPr lang="en-US" dirty="0" smtClean="0"/>
              <a:t> non </a:t>
            </a:r>
            <a:r>
              <a:rPr lang="en-US" dirty="0" err="1" smtClean="0"/>
              <a:t>nibh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sollicitudin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libero</a:t>
            </a:r>
            <a:r>
              <a:rPr lang="en-US" dirty="0" smtClean="0"/>
              <a:t>. </a:t>
            </a:r>
            <a:r>
              <a:rPr lang="en-US" dirty="0" err="1" smtClean="0"/>
              <a:t>Mauris</a:t>
            </a:r>
            <a:r>
              <a:rPr lang="en-US" dirty="0" smtClean="0"/>
              <a:t> </a:t>
            </a:r>
            <a:r>
              <a:rPr lang="en-US" dirty="0" err="1" smtClean="0"/>
              <a:t>interdum</a:t>
            </a:r>
            <a:r>
              <a:rPr lang="en-US" dirty="0" smtClean="0"/>
              <a:t> at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.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1170432" y="4578865"/>
            <a:ext cx="2133600" cy="2692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/>
              </a:defRPr>
            </a:lvl1pPr>
          </a:lstStyle>
          <a:p>
            <a:fld id="{05B165B3-CA9F-4247-9B86-9F339461A9DC}" type="datetime4">
              <a:rPr lang="en-US" smtClean="0"/>
              <a:pPr/>
              <a:t>January 14, 2019</a:t>
            </a:fld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047" y="4575816"/>
            <a:ext cx="234575" cy="27384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/>
              </a:defRPr>
            </a:lvl1pPr>
          </a:lstStyle>
          <a:p>
            <a:fld id="{AEDA1C9F-493B-1949-8986-469B5A47FFD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457200" y="4503018"/>
            <a:ext cx="8241753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1853" y="4643612"/>
            <a:ext cx="9144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678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quot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3101" y="399026"/>
            <a:ext cx="8241754" cy="39364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ts val="3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“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turpis</a:t>
            </a:r>
            <a:r>
              <a:rPr lang="en-US" dirty="0" smtClean="0"/>
              <a:t> ante, </a:t>
            </a:r>
            <a:r>
              <a:rPr lang="en-US" dirty="0" err="1" smtClean="0"/>
              <a:t>pharetra</a:t>
            </a:r>
            <a:r>
              <a:rPr lang="en-US" dirty="0" smtClean="0"/>
              <a:t> non </a:t>
            </a:r>
            <a:r>
              <a:rPr lang="en-US" dirty="0" err="1" smtClean="0"/>
              <a:t>nibh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, </a:t>
            </a:r>
            <a:r>
              <a:rPr lang="en-US" dirty="0" err="1" smtClean="0"/>
              <a:t>sollicitudin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libero</a:t>
            </a:r>
            <a:r>
              <a:rPr lang="en-US" dirty="0" smtClean="0"/>
              <a:t>. </a:t>
            </a:r>
            <a:r>
              <a:rPr lang="en-US" dirty="0" err="1" smtClean="0"/>
              <a:t>Mauris</a:t>
            </a:r>
            <a:r>
              <a:rPr lang="en-US" dirty="0" smtClean="0"/>
              <a:t> </a:t>
            </a:r>
            <a:r>
              <a:rPr lang="en-US" dirty="0" err="1" smtClean="0"/>
              <a:t>interdum</a:t>
            </a:r>
            <a:r>
              <a:rPr lang="en-US" dirty="0" smtClean="0"/>
              <a:t> at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. </a:t>
            </a:r>
            <a:r>
              <a:rPr lang="en-US" dirty="0" err="1" smtClean="0"/>
              <a:t>Quisque</a:t>
            </a:r>
            <a:r>
              <a:rPr lang="en-US" dirty="0" smtClean="0"/>
              <a:t> </a:t>
            </a:r>
            <a:r>
              <a:rPr lang="en-US" dirty="0" err="1" smtClean="0"/>
              <a:t>iaculis</a:t>
            </a:r>
            <a:r>
              <a:rPr lang="en-US" dirty="0" smtClean="0"/>
              <a:t> </a:t>
            </a:r>
            <a:r>
              <a:rPr lang="en-US" dirty="0" err="1" smtClean="0"/>
              <a:t>scelerisque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2"/>
          </p:nvPr>
        </p:nvSpPr>
        <p:spPr>
          <a:xfrm>
            <a:off x="1170432" y="4578865"/>
            <a:ext cx="2133600" cy="2692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/>
              </a:defRPr>
            </a:lvl1pPr>
          </a:lstStyle>
          <a:p>
            <a:fld id="{05B165B3-CA9F-4247-9B86-9F339461A9DC}" type="datetime4">
              <a:rPr lang="en-US" smtClean="0"/>
              <a:pPr/>
              <a:t>January 14, 2019</a:t>
            </a:fld>
            <a:endParaRPr lang="en-US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047" y="4575816"/>
            <a:ext cx="234575" cy="27384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/>
              </a:defRPr>
            </a:lvl1pPr>
          </a:lstStyle>
          <a:p>
            <a:fld id="{AEDA1C9F-493B-1949-8986-469B5A47FFD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457200" y="4503018"/>
            <a:ext cx="8241753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71853" y="4643612"/>
            <a:ext cx="9144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417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quote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3101" y="399026"/>
            <a:ext cx="8241754" cy="39364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ts val="3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“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turpis</a:t>
            </a:r>
            <a:r>
              <a:rPr lang="en-US" dirty="0" smtClean="0"/>
              <a:t> ante, </a:t>
            </a:r>
            <a:r>
              <a:rPr lang="en-US" dirty="0" err="1" smtClean="0"/>
              <a:t>pharetra</a:t>
            </a:r>
            <a:r>
              <a:rPr lang="en-US" dirty="0" smtClean="0"/>
              <a:t> non </a:t>
            </a:r>
            <a:r>
              <a:rPr lang="en-US" dirty="0" err="1" smtClean="0"/>
              <a:t>nibh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, </a:t>
            </a:r>
            <a:r>
              <a:rPr lang="en-US" dirty="0" err="1" smtClean="0"/>
              <a:t>sollicitudin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libero</a:t>
            </a:r>
            <a:r>
              <a:rPr lang="en-US" dirty="0" smtClean="0"/>
              <a:t>. </a:t>
            </a:r>
            <a:r>
              <a:rPr lang="en-US" dirty="0" err="1" smtClean="0"/>
              <a:t>Mauris</a:t>
            </a:r>
            <a:r>
              <a:rPr lang="en-US" dirty="0" smtClean="0"/>
              <a:t> </a:t>
            </a:r>
            <a:r>
              <a:rPr lang="en-US" dirty="0" err="1" smtClean="0"/>
              <a:t>interdum</a:t>
            </a:r>
            <a:r>
              <a:rPr lang="en-US" dirty="0" smtClean="0"/>
              <a:t> at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. </a:t>
            </a:r>
            <a:r>
              <a:rPr lang="en-US" dirty="0" err="1" smtClean="0"/>
              <a:t>Quisque</a:t>
            </a:r>
            <a:r>
              <a:rPr lang="en-US" dirty="0" smtClean="0"/>
              <a:t> </a:t>
            </a:r>
            <a:r>
              <a:rPr lang="en-US" dirty="0" err="1" smtClean="0"/>
              <a:t>iaculis</a:t>
            </a:r>
            <a:r>
              <a:rPr lang="en-US" dirty="0" smtClean="0"/>
              <a:t> </a:t>
            </a:r>
            <a:r>
              <a:rPr lang="en-US" dirty="0" err="1" smtClean="0"/>
              <a:t>scelerisque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2"/>
          </p:nvPr>
        </p:nvSpPr>
        <p:spPr>
          <a:xfrm>
            <a:off x="1170432" y="4578865"/>
            <a:ext cx="2133600" cy="2692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bg1"/>
                </a:solidFill>
                <a:latin typeface="Arial"/>
              </a:defRPr>
            </a:lvl1pPr>
          </a:lstStyle>
          <a:p>
            <a:fld id="{05B165B3-CA9F-4247-9B86-9F339461A9DC}" type="datetime4">
              <a:rPr lang="en-US" smtClean="0"/>
              <a:pPr/>
              <a:t>January 14, 2019</a:t>
            </a:fld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047" y="4575816"/>
            <a:ext cx="234575" cy="27384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bg1"/>
                </a:solidFill>
                <a:latin typeface="Arial"/>
              </a:defRPr>
            </a:lvl1pPr>
          </a:lstStyle>
          <a:p>
            <a:fld id="{AEDA1C9F-493B-1949-8986-469B5A47FFD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457200" y="4503018"/>
            <a:ext cx="8241753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72400" y="4643612"/>
            <a:ext cx="9144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10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quote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een_stripes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64132" cy="5159406"/>
          </a:xfrm>
          <a:prstGeom prst="rect">
            <a:avLst/>
          </a:prstGeom>
        </p:spPr>
      </p:pic>
      <p:sp>
        <p:nvSpPr>
          <p:cNvPr id="2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3101" y="399026"/>
            <a:ext cx="8241754" cy="39364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ts val="3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“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turpis</a:t>
            </a:r>
            <a:r>
              <a:rPr lang="en-US" dirty="0" smtClean="0"/>
              <a:t> ante, </a:t>
            </a:r>
            <a:r>
              <a:rPr lang="en-US" dirty="0" err="1" smtClean="0"/>
              <a:t>pharetra</a:t>
            </a:r>
            <a:r>
              <a:rPr lang="en-US" dirty="0" smtClean="0"/>
              <a:t> non </a:t>
            </a:r>
            <a:r>
              <a:rPr lang="en-US" dirty="0" err="1" smtClean="0"/>
              <a:t>nibh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, </a:t>
            </a:r>
            <a:r>
              <a:rPr lang="en-US" dirty="0" err="1" smtClean="0"/>
              <a:t>sollicitudin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libero</a:t>
            </a:r>
            <a:r>
              <a:rPr lang="en-US" dirty="0" smtClean="0"/>
              <a:t>. </a:t>
            </a:r>
            <a:r>
              <a:rPr lang="en-US" dirty="0" err="1" smtClean="0"/>
              <a:t>Mauris</a:t>
            </a:r>
            <a:r>
              <a:rPr lang="en-US" dirty="0" smtClean="0"/>
              <a:t> </a:t>
            </a:r>
            <a:r>
              <a:rPr lang="en-US" dirty="0" err="1" smtClean="0"/>
              <a:t>interdum</a:t>
            </a:r>
            <a:r>
              <a:rPr lang="en-US" dirty="0" smtClean="0"/>
              <a:t> at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. </a:t>
            </a:r>
            <a:r>
              <a:rPr lang="en-US" dirty="0" err="1" smtClean="0"/>
              <a:t>Quisque</a:t>
            </a:r>
            <a:r>
              <a:rPr lang="en-US" dirty="0" smtClean="0"/>
              <a:t> </a:t>
            </a:r>
            <a:r>
              <a:rPr lang="en-US" dirty="0" err="1" smtClean="0"/>
              <a:t>iaculis</a:t>
            </a:r>
            <a:r>
              <a:rPr lang="en-US" dirty="0" smtClean="0"/>
              <a:t> </a:t>
            </a:r>
            <a:r>
              <a:rPr lang="en-US" dirty="0" err="1" smtClean="0"/>
              <a:t>scelerisque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2"/>
          </p:nvPr>
        </p:nvSpPr>
        <p:spPr>
          <a:xfrm>
            <a:off x="1170432" y="4578865"/>
            <a:ext cx="2133600" cy="2692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bg1"/>
                </a:solidFill>
                <a:latin typeface="Arial"/>
              </a:defRPr>
            </a:lvl1pPr>
          </a:lstStyle>
          <a:p>
            <a:fld id="{05B165B3-CA9F-4247-9B86-9F339461A9DC}" type="datetime4">
              <a:rPr lang="en-US" smtClean="0"/>
              <a:pPr/>
              <a:t>January 14, 2019</a:t>
            </a:fld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047" y="4575816"/>
            <a:ext cx="234575" cy="27384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bg1"/>
                </a:solidFill>
                <a:latin typeface="Arial"/>
              </a:defRPr>
            </a:lvl1pPr>
          </a:lstStyle>
          <a:p>
            <a:fld id="{AEDA1C9F-493B-1949-8986-469B5A47FFD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457200" y="4503018"/>
            <a:ext cx="8241753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72400" y="4643612"/>
            <a:ext cx="9144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141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A9FF-1E9C-4B66-B4A0-EADB765782FB}" type="datetime1">
              <a:rPr lang="en-US" smtClean="0"/>
              <a:pPr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4767263"/>
            <a:ext cx="3505200" cy="27432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912114"/>
            <a:ext cx="4041648" cy="370332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61888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51911" y="1296600"/>
            <a:ext cx="8234889" cy="292932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turpis</a:t>
            </a:r>
            <a:r>
              <a:rPr lang="en-US" dirty="0" smtClean="0"/>
              <a:t> ante, </a:t>
            </a:r>
            <a:r>
              <a:rPr lang="en-US" dirty="0" err="1" smtClean="0"/>
              <a:t>pharetra</a:t>
            </a:r>
            <a:r>
              <a:rPr lang="en-US" dirty="0" smtClean="0"/>
              <a:t> non </a:t>
            </a:r>
            <a:r>
              <a:rPr lang="en-US" dirty="0" err="1" smtClean="0"/>
              <a:t>nibh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, </a:t>
            </a:r>
            <a:r>
              <a:rPr lang="en-US" dirty="0" err="1" smtClean="0"/>
              <a:t>sollicitudin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libero</a:t>
            </a:r>
            <a:r>
              <a:rPr lang="en-US" dirty="0" smtClean="0"/>
              <a:t>. </a:t>
            </a:r>
            <a:r>
              <a:rPr lang="en-US" dirty="0" err="1" smtClean="0"/>
              <a:t>Mauris</a:t>
            </a:r>
            <a:r>
              <a:rPr lang="en-US" dirty="0" smtClean="0"/>
              <a:t> </a:t>
            </a:r>
            <a:r>
              <a:rPr lang="en-US" dirty="0" err="1" smtClean="0"/>
              <a:t>interdum</a:t>
            </a:r>
            <a:r>
              <a:rPr lang="en-US" dirty="0" smtClean="0"/>
              <a:t> at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. </a:t>
            </a:r>
            <a:r>
              <a:rPr lang="en-US" dirty="0" err="1" smtClean="0"/>
              <a:t>Quisque</a:t>
            </a:r>
            <a:r>
              <a:rPr lang="en-US" dirty="0" smtClean="0"/>
              <a:t> </a:t>
            </a:r>
            <a:r>
              <a:rPr lang="en-US" dirty="0" err="1" smtClean="0"/>
              <a:t>iaculis</a:t>
            </a:r>
            <a:r>
              <a:rPr lang="en-US" dirty="0" smtClean="0"/>
              <a:t> </a:t>
            </a:r>
            <a:r>
              <a:rPr lang="en-US" dirty="0" err="1" smtClean="0"/>
              <a:t>scelerisque</a:t>
            </a:r>
            <a:endParaRPr lang="en-US" dirty="0" smtClean="0"/>
          </a:p>
        </p:txBody>
      </p:sp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8776" y="429640"/>
            <a:ext cx="8228024" cy="5589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lnSpc>
                <a:spcPts val="2400"/>
              </a:lnSpc>
              <a:defRPr sz="2400" baseline="0"/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29" name="Date Placeholder 3"/>
          <p:cNvSpPr>
            <a:spLocks noGrp="1"/>
          </p:cNvSpPr>
          <p:nvPr>
            <p:ph type="dt" sz="half" idx="2"/>
          </p:nvPr>
        </p:nvSpPr>
        <p:spPr>
          <a:xfrm>
            <a:off x="1170432" y="4578865"/>
            <a:ext cx="2133600" cy="2692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/>
              </a:defRPr>
            </a:lvl1pPr>
          </a:lstStyle>
          <a:p>
            <a:fld id="{05B165B3-CA9F-4247-9B86-9F339461A9DC}" type="datetime4">
              <a:rPr lang="en-US" smtClean="0"/>
              <a:pPr/>
              <a:t>January 14, 2019</a:t>
            </a:fld>
            <a:endParaRPr lang="en-US" dirty="0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047" y="4575816"/>
            <a:ext cx="234575" cy="27384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/>
              </a:defRPr>
            </a:lvl1pPr>
          </a:lstStyle>
          <a:p>
            <a:fld id="{AEDA1C9F-493B-1949-8986-469B5A47FFD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2" name="Straight Connector 31"/>
          <p:cNvCxnSpPr/>
          <p:nvPr userDrawn="1"/>
        </p:nvCxnSpPr>
        <p:spPr>
          <a:xfrm>
            <a:off x="457200" y="4503018"/>
            <a:ext cx="8241753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1853" y="4643612"/>
            <a:ext cx="9144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6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453954" y="4072510"/>
            <a:ext cx="8232846" cy="120995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 smtClean="0"/>
              <a:t>Caption</a:t>
            </a:r>
            <a:endParaRPr 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457200" y="1379538"/>
            <a:ext cx="8229600" cy="2633472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1170432" y="4578865"/>
            <a:ext cx="2133600" cy="2692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/>
              </a:defRPr>
            </a:lvl1pPr>
          </a:lstStyle>
          <a:p>
            <a:fld id="{05B165B3-CA9F-4247-9B86-9F339461A9DC}" type="datetime4">
              <a:rPr lang="en-US" smtClean="0"/>
              <a:pPr/>
              <a:t>January 14, 2019</a:t>
            </a:fld>
            <a:endParaRPr lang="en-US" dirty="0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047" y="4575816"/>
            <a:ext cx="234575" cy="27384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/>
              </a:defRPr>
            </a:lvl1pPr>
          </a:lstStyle>
          <a:p>
            <a:fld id="{AEDA1C9F-493B-1949-8986-469B5A47FFD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 userDrawn="1"/>
        </p:nvCxnSpPr>
        <p:spPr>
          <a:xfrm>
            <a:off x="457200" y="4503018"/>
            <a:ext cx="8241753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8776" y="429640"/>
            <a:ext cx="8228024" cy="5589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lnSpc>
                <a:spcPts val="2400"/>
              </a:lnSpc>
              <a:defRPr sz="2400" baseline="0"/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1853" y="4643612"/>
            <a:ext cx="9144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11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8776" y="429640"/>
            <a:ext cx="8228024" cy="5589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lnSpc>
                <a:spcPts val="2400"/>
              </a:lnSpc>
              <a:defRPr sz="2400" baseline="0"/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32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453954" y="4072510"/>
            <a:ext cx="4037145" cy="120995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 smtClean="0"/>
              <a:t>Caption</a:t>
            </a:r>
            <a:endParaRPr lang="en-US" dirty="0"/>
          </a:p>
        </p:txBody>
      </p:sp>
      <p:sp>
        <p:nvSpPr>
          <p:cNvPr id="3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457200" y="1379538"/>
            <a:ext cx="4047483" cy="2633472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4625733" y="4072510"/>
            <a:ext cx="4047483" cy="120995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 smtClean="0"/>
              <a:t>Caption</a:t>
            </a:r>
            <a:endParaRPr lang="en-US" dirty="0"/>
          </a:p>
        </p:txBody>
      </p:sp>
      <p:sp>
        <p:nvSpPr>
          <p:cNvPr id="37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4639317" y="1379538"/>
            <a:ext cx="4047483" cy="2633472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39" name="Date Placeholder 3"/>
          <p:cNvSpPr>
            <a:spLocks noGrp="1"/>
          </p:cNvSpPr>
          <p:nvPr>
            <p:ph type="dt" sz="half" idx="2"/>
          </p:nvPr>
        </p:nvSpPr>
        <p:spPr>
          <a:xfrm>
            <a:off x="1170432" y="4578865"/>
            <a:ext cx="2133600" cy="2692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/>
              </a:defRPr>
            </a:lvl1pPr>
          </a:lstStyle>
          <a:p>
            <a:fld id="{05B165B3-CA9F-4247-9B86-9F339461A9DC}" type="datetime4">
              <a:rPr lang="en-US" smtClean="0"/>
              <a:pPr/>
              <a:t>January 14, 2019</a:t>
            </a:fld>
            <a:endParaRPr lang="en-US" dirty="0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047" y="4575816"/>
            <a:ext cx="234575" cy="27384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/>
              </a:defRPr>
            </a:lvl1pPr>
          </a:lstStyle>
          <a:p>
            <a:fld id="{AEDA1C9F-493B-1949-8986-469B5A47FFD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2" name="Straight Connector 41"/>
          <p:cNvCxnSpPr/>
          <p:nvPr userDrawn="1"/>
        </p:nvCxnSpPr>
        <p:spPr>
          <a:xfrm>
            <a:off x="457200" y="4503018"/>
            <a:ext cx="8241753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1853" y="4643612"/>
            <a:ext cx="9144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427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8776" y="429640"/>
            <a:ext cx="8228024" cy="5589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lnSpc>
                <a:spcPts val="2400"/>
              </a:lnSpc>
              <a:defRPr sz="2400" baseline="0"/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453954" y="4072510"/>
            <a:ext cx="2638851" cy="120995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 smtClean="0"/>
              <a:t>Caption</a:t>
            </a:r>
            <a:endParaRPr lang="en-US" dirty="0"/>
          </a:p>
        </p:txBody>
      </p:sp>
      <p:sp>
        <p:nvSpPr>
          <p:cNvPr id="41" name="Picture Placeholder 2"/>
          <p:cNvSpPr>
            <a:spLocks noGrp="1"/>
          </p:cNvSpPr>
          <p:nvPr>
            <p:ph type="pic" sz="quarter" idx="27"/>
          </p:nvPr>
        </p:nvSpPr>
        <p:spPr>
          <a:xfrm>
            <a:off x="457200" y="1379538"/>
            <a:ext cx="2635605" cy="2633472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3252575" y="4072510"/>
            <a:ext cx="2638893" cy="120995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 smtClean="0"/>
              <a:t>Caption</a:t>
            </a:r>
            <a:endParaRPr lang="en-US" dirty="0"/>
          </a:p>
        </p:txBody>
      </p:sp>
      <p:sp>
        <p:nvSpPr>
          <p:cNvPr id="45" name="Picture Placeholder 2"/>
          <p:cNvSpPr>
            <a:spLocks noGrp="1"/>
          </p:cNvSpPr>
          <p:nvPr>
            <p:ph type="pic" sz="quarter" idx="29"/>
          </p:nvPr>
        </p:nvSpPr>
        <p:spPr>
          <a:xfrm>
            <a:off x="3252575" y="1379538"/>
            <a:ext cx="2635605" cy="2633472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6047950" y="4072510"/>
            <a:ext cx="2652795" cy="120995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 smtClean="0"/>
              <a:t>Caption</a:t>
            </a:r>
            <a:endParaRPr lang="en-US" dirty="0"/>
          </a:p>
        </p:txBody>
      </p:sp>
      <p:sp>
        <p:nvSpPr>
          <p:cNvPr id="49" name="Picture Placeholder 2"/>
          <p:cNvSpPr>
            <a:spLocks noGrp="1"/>
          </p:cNvSpPr>
          <p:nvPr>
            <p:ph type="pic" sz="quarter" idx="31"/>
          </p:nvPr>
        </p:nvSpPr>
        <p:spPr>
          <a:xfrm>
            <a:off x="6047950" y="1379538"/>
            <a:ext cx="2635605" cy="2633472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1" name="Date Placeholder 3"/>
          <p:cNvSpPr>
            <a:spLocks noGrp="1"/>
          </p:cNvSpPr>
          <p:nvPr>
            <p:ph type="dt" sz="half" idx="2"/>
          </p:nvPr>
        </p:nvSpPr>
        <p:spPr>
          <a:xfrm>
            <a:off x="1170432" y="4578865"/>
            <a:ext cx="2133600" cy="2692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/>
              </a:defRPr>
            </a:lvl1pPr>
          </a:lstStyle>
          <a:p>
            <a:fld id="{05B165B3-CA9F-4247-9B86-9F339461A9DC}" type="datetime4">
              <a:rPr lang="en-US" smtClean="0"/>
              <a:pPr/>
              <a:t>January 14, 2019</a:t>
            </a:fld>
            <a:endParaRPr lang="en-US" dirty="0"/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047" y="4575816"/>
            <a:ext cx="234575" cy="27384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/>
              </a:defRPr>
            </a:lvl1pPr>
          </a:lstStyle>
          <a:p>
            <a:fld id="{AEDA1C9F-493B-1949-8986-469B5A47FFD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4" name="Straight Connector 53"/>
          <p:cNvCxnSpPr/>
          <p:nvPr userDrawn="1"/>
        </p:nvCxnSpPr>
        <p:spPr>
          <a:xfrm>
            <a:off x="457200" y="4503018"/>
            <a:ext cx="8241753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1853" y="4643612"/>
            <a:ext cx="9144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31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640649" y="1379538"/>
            <a:ext cx="4046151" cy="2846387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8776" y="429640"/>
            <a:ext cx="8228024" cy="5589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lnSpc>
                <a:spcPts val="2400"/>
              </a:lnSpc>
              <a:defRPr sz="2400" baseline="0"/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2"/>
          </p:nvPr>
        </p:nvSpPr>
        <p:spPr>
          <a:xfrm>
            <a:off x="1170432" y="4578865"/>
            <a:ext cx="2133600" cy="2692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/>
              </a:defRPr>
            </a:lvl1pPr>
          </a:lstStyle>
          <a:p>
            <a:fld id="{05B165B3-CA9F-4247-9B86-9F339461A9DC}" type="datetime4">
              <a:rPr lang="en-US" smtClean="0"/>
              <a:pPr/>
              <a:t>January 14, 2019</a:t>
            </a:fld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047" y="4575816"/>
            <a:ext cx="234575" cy="27384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/>
              </a:defRPr>
            </a:lvl1pPr>
          </a:lstStyle>
          <a:p>
            <a:fld id="{AEDA1C9F-493B-1949-8986-469B5A47FFD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457200" y="4503018"/>
            <a:ext cx="8241753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51911" y="1296600"/>
            <a:ext cx="4065169" cy="292932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turpis</a:t>
            </a:r>
            <a:r>
              <a:rPr lang="en-US" dirty="0" smtClean="0"/>
              <a:t> ante, </a:t>
            </a:r>
            <a:r>
              <a:rPr lang="en-US" dirty="0" err="1" smtClean="0"/>
              <a:t>pharetra</a:t>
            </a:r>
            <a:r>
              <a:rPr lang="en-US" dirty="0" smtClean="0"/>
              <a:t> non </a:t>
            </a:r>
            <a:r>
              <a:rPr lang="en-US" dirty="0" err="1" smtClean="0"/>
              <a:t>nibh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, </a:t>
            </a:r>
            <a:r>
              <a:rPr lang="en-US" dirty="0" err="1" smtClean="0"/>
              <a:t>sollicitudin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libero</a:t>
            </a:r>
            <a:r>
              <a:rPr lang="en-US" dirty="0" smtClean="0"/>
              <a:t>. </a:t>
            </a:r>
            <a:r>
              <a:rPr lang="en-US" dirty="0" err="1" smtClean="0"/>
              <a:t>Mauris</a:t>
            </a:r>
            <a:r>
              <a:rPr lang="en-US" dirty="0" smtClean="0"/>
              <a:t> </a:t>
            </a:r>
            <a:r>
              <a:rPr lang="en-US" dirty="0" err="1" smtClean="0"/>
              <a:t>interdum</a:t>
            </a:r>
            <a:r>
              <a:rPr lang="en-US" dirty="0" smtClean="0"/>
              <a:t> at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. </a:t>
            </a:r>
            <a:r>
              <a:rPr lang="en-US" dirty="0" err="1" smtClean="0"/>
              <a:t>Quisque</a:t>
            </a:r>
            <a:r>
              <a:rPr lang="en-US" dirty="0" smtClean="0"/>
              <a:t> </a:t>
            </a:r>
            <a:r>
              <a:rPr lang="en-US" dirty="0" err="1" smtClean="0"/>
              <a:t>iaculis</a:t>
            </a:r>
            <a:r>
              <a:rPr lang="en-US" dirty="0" smtClean="0"/>
              <a:t> </a:t>
            </a:r>
            <a:r>
              <a:rPr lang="en-US" dirty="0" err="1" smtClean="0"/>
              <a:t>scelerisque</a:t>
            </a:r>
            <a:endParaRPr lang="en-US" dirty="0" smtClean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1853" y="4643612"/>
            <a:ext cx="9144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4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m-ppt-bg-blue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9966" y="360959"/>
            <a:ext cx="8241754" cy="715581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>
              <a:lnSpc>
                <a:spcPts val="54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1170432" y="4578865"/>
            <a:ext cx="2133600" cy="2692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bg1"/>
                </a:solidFill>
                <a:latin typeface="Arial"/>
              </a:defRPr>
            </a:lvl1pPr>
          </a:lstStyle>
          <a:p>
            <a:fld id="{05B165B3-CA9F-4247-9B86-9F339461A9DC}" type="datetime4">
              <a:rPr lang="en-US" smtClean="0"/>
              <a:pPr/>
              <a:t>January 14, 2019</a:t>
            </a:fld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047" y="4575816"/>
            <a:ext cx="234575" cy="27384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bg1"/>
                </a:solidFill>
                <a:latin typeface="Arial"/>
              </a:defRPr>
            </a:lvl1pPr>
          </a:lstStyle>
          <a:p>
            <a:fld id="{AEDA1C9F-493B-1949-8986-469B5A47FFD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57200" y="4503018"/>
            <a:ext cx="8241753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72400" y="4643612"/>
            <a:ext cx="9144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01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hoto,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2"/>
          </p:nvPr>
        </p:nvSpPr>
        <p:spPr>
          <a:xfrm>
            <a:off x="1170432" y="4578865"/>
            <a:ext cx="2133600" cy="2692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bg1"/>
                </a:solidFill>
                <a:latin typeface="Arial"/>
              </a:defRPr>
            </a:lvl1pPr>
          </a:lstStyle>
          <a:p>
            <a:fld id="{05B165B3-CA9F-4247-9B86-9F339461A9DC}" type="datetime4">
              <a:rPr lang="en-US" smtClean="0"/>
              <a:pPr/>
              <a:t>January 14, 2019</a:t>
            </a:fld>
            <a:endParaRPr lang="en-US" dirty="0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047" y="4575816"/>
            <a:ext cx="234575" cy="27384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bg1"/>
                </a:solidFill>
                <a:latin typeface="Arial"/>
              </a:defRPr>
            </a:lvl1pPr>
          </a:lstStyle>
          <a:p>
            <a:fld id="{AEDA1C9F-493B-1949-8986-469B5A47FFD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457200" y="4503018"/>
            <a:ext cx="8241753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43612"/>
            <a:ext cx="914400" cy="342900"/>
          </a:xfrm>
          <a:prstGeom prst="rect">
            <a:avLst/>
          </a:prstGeom>
        </p:spPr>
      </p:pic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9966" y="360959"/>
            <a:ext cx="8241754" cy="715581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>
              <a:lnSpc>
                <a:spcPts val="54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24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quot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m-ppt-bg-blue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3101" y="399026"/>
            <a:ext cx="8241754" cy="39364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ts val="3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“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turpis</a:t>
            </a:r>
            <a:r>
              <a:rPr lang="en-US" dirty="0" smtClean="0"/>
              <a:t> ante, </a:t>
            </a:r>
            <a:r>
              <a:rPr lang="en-US" dirty="0" err="1" smtClean="0"/>
              <a:t>pharetra</a:t>
            </a:r>
            <a:r>
              <a:rPr lang="en-US" dirty="0" smtClean="0"/>
              <a:t> non </a:t>
            </a:r>
            <a:r>
              <a:rPr lang="en-US" dirty="0" err="1" smtClean="0"/>
              <a:t>nibh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, </a:t>
            </a:r>
            <a:r>
              <a:rPr lang="en-US" dirty="0" err="1" smtClean="0"/>
              <a:t>sollicitudin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 </a:t>
            </a:r>
            <a:r>
              <a:rPr lang="en-US" dirty="0" err="1" smtClean="0"/>
              <a:t>libero</a:t>
            </a:r>
            <a:r>
              <a:rPr lang="en-US" dirty="0" smtClean="0"/>
              <a:t>. </a:t>
            </a:r>
            <a:r>
              <a:rPr lang="en-US" dirty="0" err="1" smtClean="0"/>
              <a:t>Mauris</a:t>
            </a:r>
            <a:r>
              <a:rPr lang="en-US" dirty="0" smtClean="0"/>
              <a:t> </a:t>
            </a:r>
            <a:r>
              <a:rPr lang="en-US" dirty="0" err="1" smtClean="0"/>
              <a:t>interdum</a:t>
            </a:r>
            <a:r>
              <a:rPr lang="en-US" dirty="0" smtClean="0"/>
              <a:t> at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eget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. </a:t>
            </a:r>
            <a:r>
              <a:rPr lang="en-US" dirty="0" err="1" smtClean="0"/>
              <a:t>Quisque</a:t>
            </a:r>
            <a:r>
              <a:rPr lang="en-US" dirty="0" smtClean="0"/>
              <a:t> </a:t>
            </a:r>
            <a:r>
              <a:rPr lang="en-US" dirty="0" err="1" smtClean="0"/>
              <a:t>iaculis</a:t>
            </a:r>
            <a:r>
              <a:rPr lang="en-US" dirty="0" smtClean="0"/>
              <a:t> </a:t>
            </a:r>
            <a:r>
              <a:rPr lang="en-US" dirty="0" err="1" smtClean="0"/>
              <a:t>scelerisque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1170432" y="4578865"/>
            <a:ext cx="2133600" cy="2692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bg1"/>
                </a:solidFill>
                <a:latin typeface="Arial"/>
              </a:defRPr>
            </a:lvl1pPr>
          </a:lstStyle>
          <a:p>
            <a:fld id="{05B165B3-CA9F-4247-9B86-9F339461A9DC}" type="datetime4">
              <a:rPr lang="en-US" smtClean="0"/>
              <a:pPr/>
              <a:t>January 14, 2019</a:t>
            </a:fld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047" y="4575816"/>
            <a:ext cx="234575" cy="27384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bg1"/>
                </a:solidFill>
                <a:latin typeface="Arial"/>
              </a:defRPr>
            </a:lvl1pPr>
          </a:lstStyle>
          <a:p>
            <a:fld id="{AEDA1C9F-493B-1949-8986-469B5A47FFD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57200" y="4503018"/>
            <a:ext cx="8241753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72400" y="4643612"/>
            <a:ext cx="9144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30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01749"/>
            <a:ext cx="8229600" cy="29338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4578865"/>
            <a:ext cx="2133600" cy="2692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/>
              </a:defRPr>
            </a:lvl1pPr>
          </a:lstStyle>
          <a:p>
            <a:fld id="{05B165B3-CA9F-4247-9B86-9F339461A9DC}" type="datetime4">
              <a:rPr lang="en-US" smtClean="0"/>
              <a:pPr/>
              <a:t>January 14, 2019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047" y="4575816"/>
            <a:ext cx="234575" cy="27384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  <a:latin typeface="Arial"/>
              </a:defRPr>
            </a:lvl1pPr>
          </a:lstStyle>
          <a:p>
            <a:fld id="{AEDA1C9F-493B-1949-8986-469B5A47F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99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6" r:id="rId3"/>
    <p:sldLayoutId id="2147483665" r:id="rId4"/>
    <p:sldLayoutId id="2147483664" r:id="rId5"/>
    <p:sldLayoutId id="2147483667" r:id="rId6"/>
    <p:sldLayoutId id="2147483652" r:id="rId7"/>
    <p:sldLayoutId id="2147483656" r:id="rId8"/>
    <p:sldLayoutId id="2147483658" r:id="rId9"/>
    <p:sldLayoutId id="2147483659" r:id="rId10"/>
    <p:sldLayoutId id="2147483661" r:id="rId11"/>
    <p:sldLayoutId id="2147483668" r:id="rId12"/>
    <p:sldLayoutId id="2147483669" r:id="rId13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2200" b="1" i="0" kern="1200">
          <a:solidFill>
            <a:schemeClr val="tx1"/>
          </a:solidFill>
          <a:latin typeface="Rockwel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 baseline="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 baseline="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 baseline="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 baseline="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 baseline="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EnergyAssistanceOutreach@dominionenergy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966" y="360959"/>
            <a:ext cx="8241754" cy="1384995"/>
          </a:xfrm>
        </p:spPr>
        <p:txBody>
          <a:bodyPr/>
          <a:lstStyle/>
          <a:p>
            <a:r>
              <a:rPr lang="en-US" dirty="0" smtClean="0"/>
              <a:t>Dominion Energy</a:t>
            </a:r>
            <a:r>
              <a:rPr lang="en-US" sz="3600" baseline="30000" dirty="0" smtClean="0"/>
              <a:t>®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0" dirty="0" smtClean="0"/>
              <a:t>EnergyShare</a:t>
            </a:r>
            <a:endParaRPr lang="en-US" sz="3600" b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1170431" y="4578865"/>
            <a:ext cx="2900825" cy="269288"/>
          </a:xfrm>
        </p:spPr>
        <p:txBody>
          <a:bodyPr/>
          <a:lstStyle/>
          <a:p>
            <a:fld id="{05B165B3-CA9F-4247-9B86-9F339461A9DC}" type="datetime4">
              <a:rPr lang="en-US" smtClean="0"/>
              <a:pPr/>
              <a:t>January 14, 2019</a:t>
            </a:fld>
            <a:r>
              <a:rPr lang="en-US" dirty="0" smtClean="0"/>
              <a:t> – Add information subject to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DA1C9F-493B-1949-8986-469B5A47FFD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38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/>
          <p:cNvSpPr txBox="1">
            <a:spLocks/>
          </p:cNvSpPr>
          <p:nvPr/>
        </p:nvSpPr>
        <p:spPr>
          <a:xfrm>
            <a:off x="381000" y="971550"/>
            <a:ext cx="8229600" cy="33147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u="sng" dirty="0" smtClean="0">
                <a:solidFill>
                  <a:schemeClr val="accent6">
                    <a:lumMod val="10000"/>
                  </a:schemeClr>
                </a:solidFill>
                <a:latin typeface="+mj-lt"/>
              </a:rPr>
              <a:t>Dominion Contacts: </a:t>
            </a:r>
            <a:r>
              <a:rPr lang="en-US" sz="1800" dirty="0" smtClean="0">
                <a:solidFill>
                  <a:schemeClr val="accent6">
                    <a:lumMod val="10000"/>
                  </a:schemeClr>
                </a:solidFill>
                <a:latin typeface="+mj-lt"/>
              </a:rPr>
              <a:t>For EnergyShare program inquiries:</a:t>
            </a:r>
          </a:p>
          <a:p>
            <a:pPr marL="0" indent="0">
              <a:buNone/>
              <a:tabLst>
                <a:tab pos="287338" algn="l"/>
              </a:tabLst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	</a:t>
            </a:r>
            <a:r>
              <a:rPr lang="en-US" sz="1400" b="1" u="sng" dirty="0" smtClean="0">
                <a:solidFill>
                  <a:schemeClr val="accent2"/>
                </a:solidFill>
                <a:latin typeface="+mj-lt"/>
              </a:rPr>
              <a:t>Primary</a:t>
            </a:r>
            <a:r>
              <a:rPr lang="en-US" sz="1400" b="1" dirty="0" smtClean="0">
                <a:solidFill>
                  <a:schemeClr val="accent2"/>
                </a:solidFill>
                <a:latin typeface="+mj-lt"/>
              </a:rPr>
              <a:t>: Elizabeth Rhyne </a:t>
            </a:r>
            <a:r>
              <a:rPr lang="en-US" sz="1400" dirty="0" smtClean="0">
                <a:solidFill>
                  <a:schemeClr val="accent6">
                    <a:lumMod val="10000"/>
                  </a:schemeClr>
                </a:solidFill>
                <a:latin typeface="+mj-lt"/>
              </a:rPr>
              <a:t>– </a:t>
            </a:r>
            <a:r>
              <a:rPr lang="en-US" sz="1400" u="sng" dirty="0" smtClean="0">
                <a:solidFill>
                  <a:schemeClr val="accent6">
                    <a:lumMod val="10000"/>
                  </a:schemeClr>
                </a:solidFill>
                <a:latin typeface="+mj-lt"/>
              </a:rPr>
              <a:t>Elizabeth.a.rhyne@dominionenergy.com</a:t>
            </a:r>
            <a:r>
              <a:rPr lang="en-US" sz="1400" dirty="0" smtClean="0">
                <a:solidFill>
                  <a:schemeClr val="accent6">
                    <a:lumMod val="10000"/>
                  </a:schemeClr>
                </a:solidFill>
                <a:latin typeface="+mj-lt"/>
              </a:rPr>
              <a:t>  </a:t>
            </a:r>
          </a:p>
          <a:p>
            <a:pPr marL="0" indent="0">
              <a:buNone/>
              <a:tabLst>
                <a:tab pos="287338" algn="l"/>
              </a:tabLst>
            </a:pP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	Rita Randolph </a:t>
            </a:r>
            <a:r>
              <a:rPr lang="en-US" sz="1400" dirty="0">
                <a:solidFill>
                  <a:schemeClr val="accent6">
                    <a:lumMod val="10000"/>
                  </a:schemeClr>
                </a:solidFill>
                <a:latin typeface="+mj-lt"/>
              </a:rPr>
              <a:t>- Program Manager - </a:t>
            </a:r>
            <a:r>
              <a:rPr lang="en-US" sz="14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1400" u="sng" dirty="0">
                <a:solidFill>
                  <a:sysClr val="windowText" lastClr="000000"/>
                </a:solidFill>
                <a:latin typeface="+mj-lt"/>
              </a:rPr>
              <a:t>rita.randolph@dominionenergy.com</a:t>
            </a:r>
            <a:r>
              <a:rPr lang="en-US" sz="1400" dirty="0">
                <a:solidFill>
                  <a:srgbClr val="0070C0"/>
                </a:solidFill>
                <a:latin typeface="+mj-lt"/>
              </a:rPr>
              <a:t>  </a:t>
            </a:r>
            <a:endParaRPr lang="en-US" sz="1400" dirty="0" smtClean="0">
              <a:solidFill>
                <a:schemeClr val="accent6">
                  <a:lumMod val="10000"/>
                </a:schemeClr>
              </a:solidFill>
              <a:latin typeface="+mj-lt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1800" b="1" u="sng" dirty="0" smtClean="0">
                <a:solidFill>
                  <a:schemeClr val="accent6">
                    <a:lumMod val="10000"/>
                  </a:schemeClr>
                </a:solidFill>
                <a:latin typeface="+mj-lt"/>
              </a:rPr>
              <a:t>Specific Inquires for Dominion customers only:  </a:t>
            </a:r>
            <a:endParaRPr lang="en-US" sz="1800" u="sng" dirty="0">
              <a:solidFill>
                <a:schemeClr val="accent6">
                  <a:lumMod val="10000"/>
                </a:schemeClr>
              </a:solidFill>
              <a:latin typeface="+mj-lt"/>
            </a:endParaRPr>
          </a:p>
          <a:p>
            <a:pPr marL="0" indent="0">
              <a:lnSpc>
                <a:spcPct val="110000"/>
              </a:lnSpc>
              <a:buNone/>
              <a:tabLst>
                <a:tab pos="287338" algn="l"/>
              </a:tabLst>
            </a:pPr>
            <a:r>
              <a:rPr lang="en-US" sz="1400" dirty="0" smtClean="0">
                <a:solidFill>
                  <a:schemeClr val="accent6">
                    <a:lumMod val="10000"/>
                  </a:schemeClr>
                </a:solidFill>
                <a:latin typeface="+mj-lt"/>
              </a:rPr>
              <a:t>	AWA issues, customer account inquiries, delete or modify a pledge:  	</a:t>
            </a:r>
            <a:r>
              <a:rPr lang="en-US" sz="1400" u="sng" dirty="0" smtClean="0">
                <a:solidFill>
                  <a:schemeClr val="accent6">
                    <a:lumMod val="10000"/>
                  </a:schemeClr>
                </a:solidFill>
                <a:latin typeface="+mj-lt"/>
              </a:rPr>
              <a:t>EnergyAssistanceOutreach@dominionenergy.com   </a:t>
            </a:r>
            <a:endParaRPr lang="en-US" sz="1400" dirty="0">
              <a:latin typeface="+mj-lt"/>
            </a:endParaRP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685800"/>
          </a:xfrm>
        </p:spPr>
        <p:txBody>
          <a:bodyPr vert="horz" lIns="0" tIns="0" rIns="0" bIns="0" rtlCol="0" anchor="b" anchorCtr="0">
            <a:normAutofit/>
          </a:bodyPr>
          <a:lstStyle/>
          <a:p>
            <a:pPr>
              <a:lnSpc>
                <a:spcPts val="2400"/>
              </a:lnSpc>
            </a:pPr>
            <a:r>
              <a:rPr lang="en-US" sz="2400" dirty="0"/>
              <a:t>Help and Contacts</a:t>
            </a:r>
          </a:p>
        </p:txBody>
      </p:sp>
    </p:spTree>
    <p:extLst>
      <p:ext uri="{BB962C8B-B14F-4D97-AF65-F5344CB8AC3E}">
        <p14:creationId xmlns:p14="http://schemas.microsoft.com/office/powerpoint/2010/main" val="343456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8775" y="429640"/>
            <a:ext cx="8564909" cy="558901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Rockwell" panose="02060603020205020403" pitchFamily="18" charset="0"/>
              </a:rPr>
              <a:t>Increase in Assistance</a:t>
            </a:r>
            <a:endParaRPr lang="en-US" b="0" dirty="0">
              <a:latin typeface="Rockwell" panose="02060603020205020403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0432" y="4578865"/>
            <a:ext cx="3390682" cy="269288"/>
          </a:xfrm>
        </p:spPr>
        <p:txBody>
          <a:bodyPr/>
          <a:lstStyle/>
          <a:p>
            <a:fld id="{05B165B3-CA9F-4247-9B86-9F339461A9DC}" type="datetime4">
              <a:rPr lang="en-US" smtClean="0"/>
              <a:pPr/>
              <a:t>January 14, 2019</a:t>
            </a:fld>
            <a:r>
              <a:rPr lang="en-US" dirty="0" smtClean="0"/>
              <a:t> – all information subject to change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DA1C9F-493B-1949-8986-469B5A47FFD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1912" y="830179"/>
            <a:ext cx="7962745" cy="1335505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buClr>
                <a:schemeClr val="accent2"/>
              </a:buClr>
            </a:pPr>
            <a:r>
              <a:rPr lang="en-US" sz="1600" dirty="0" smtClean="0">
                <a:latin typeface="+mj-lt"/>
              </a:rPr>
              <a:t>Virginia has seen some of the coldest weather in years</a:t>
            </a:r>
          </a:p>
          <a:p>
            <a:pPr marL="514350" indent="-285750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1/7 - coldest </a:t>
            </a:r>
            <a:r>
              <a:rPr lang="en-US" sz="1600" dirty="0">
                <a:latin typeface="+mj-lt"/>
              </a:rPr>
              <a:t>morning in Richmond since </a:t>
            </a:r>
            <a:r>
              <a:rPr lang="en-US" sz="1600" dirty="0" smtClean="0">
                <a:latin typeface="+mj-lt"/>
              </a:rPr>
              <a:t>1985 </a:t>
            </a:r>
          </a:p>
          <a:p>
            <a:pPr marL="514350" indent="-285750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3</a:t>
            </a:r>
            <a:r>
              <a:rPr lang="en-US" sz="1600" baseline="30000" dirty="0" smtClean="0">
                <a:latin typeface="+mj-lt"/>
              </a:rPr>
              <a:t>rd</a:t>
            </a:r>
            <a:r>
              <a:rPr lang="en-US" sz="1600" dirty="0" smtClean="0">
                <a:latin typeface="+mj-lt"/>
              </a:rPr>
              <a:t> time </a:t>
            </a:r>
            <a:r>
              <a:rPr lang="en-US" sz="1600" dirty="0">
                <a:latin typeface="+mj-lt"/>
              </a:rPr>
              <a:t>in </a:t>
            </a:r>
            <a:r>
              <a:rPr lang="en-US" sz="1600" dirty="0" smtClean="0">
                <a:latin typeface="+mj-lt"/>
              </a:rPr>
              <a:t>75 </a:t>
            </a:r>
            <a:r>
              <a:rPr lang="en-US" sz="1600" dirty="0">
                <a:latin typeface="+mj-lt"/>
              </a:rPr>
              <a:t>years that Richmond has been three degrees below </a:t>
            </a:r>
            <a:r>
              <a:rPr lang="en-US" sz="1600" dirty="0" smtClean="0">
                <a:latin typeface="+mj-lt"/>
              </a:rPr>
              <a:t>zero or colder</a:t>
            </a:r>
          </a:p>
          <a:p>
            <a:pPr marL="514350" indent="-285750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13 day cold </a:t>
            </a:r>
            <a:r>
              <a:rPr lang="en-US" sz="1600" dirty="0">
                <a:latin typeface="+mj-lt"/>
              </a:rPr>
              <a:t>wave </a:t>
            </a:r>
            <a:r>
              <a:rPr lang="en-US" sz="1600" dirty="0" smtClean="0">
                <a:latin typeface="+mj-lt"/>
              </a:rPr>
              <a:t>- longest </a:t>
            </a:r>
            <a:r>
              <a:rPr lang="en-US" sz="1600" dirty="0">
                <a:latin typeface="+mj-lt"/>
              </a:rPr>
              <a:t>stretch </a:t>
            </a:r>
            <a:r>
              <a:rPr lang="en-US" sz="1600" dirty="0" smtClean="0">
                <a:latin typeface="+mj-lt"/>
              </a:rPr>
              <a:t>since </a:t>
            </a:r>
            <a:r>
              <a:rPr lang="en-US" sz="1600" dirty="0">
                <a:latin typeface="+mj-lt"/>
              </a:rPr>
              <a:t>February </a:t>
            </a:r>
            <a:r>
              <a:rPr lang="en-US" sz="1600" dirty="0" smtClean="0">
                <a:latin typeface="+mj-lt"/>
              </a:rPr>
              <a:t>1979</a:t>
            </a:r>
            <a:endParaRPr lang="en-US" sz="1600" dirty="0">
              <a:latin typeface="+mj-lt"/>
            </a:endParaRPr>
          </a:p>
          <a:p>
            <a:pPr marL="514350" indent="-285750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Only seven other </a:t>
            </a:r>
            <a:r>
              <a:rPr lang="en-US" sz="1600" dirty="0">
                <a:latin typeface="+mj-lt"/>
              </a:rPr>
              <a:t>stretch of days where </a:t>
            </a:r>
            <a:r>
              <a:rPr lang="en-US" sz="1600" dirty="0" smtClean="0">
                <a:latin typeface="+mj-lt"/>
              </a:rPr>
              <a:t>the </a:t>
            </a:r>
            <a:r>
              <a:rPr lang="en-US" sz="1600" dirty="0">
                <a:latin typeface="+mj-lt"/>
              </a:rPr>
              <a:t>average temperatures </a:t>
            </a:r>
            <a:r>
              <a:rPr lang="en-US" sz="1600" dirty="0" smtClean="0">
                <a:latin typeface="+mj-lt"/>
              </a:rPr>
              <a:t>remained </a:t>
            </a:r>
            <a:r>
              <a:rPr lang="en-US" sz="1600" dirty="0">
                <a:latin typeface="+mj-lt"/>
              </a:rPr>
              <a:t>32 or colder for 13 or more </a:t>
            </a:r>
            <a:r>
              <a:rPr lang="en-US" sz="1600" dirty="0" smtClean="0">
                <a:latin typeface="+mj-lt"/>
              </a:rPr>
              <a:t>days</a:t>
            </a:r>
            <a:endParaRPr lang="en-US" sz="1600" dirty="0">
              <a:latin typeface="+mj-lt"/>
            </a:endParaRPr>
          </a:p>
          <a:p>
            <a:pPr marL="228600">
              <a:spcBef>
                <a:spcPts val="300"/>
              </a:spcBef>
              <a:buClr>
                <a:schemeClr val="accent2"/>
              </a:buClr>
            </a:pPr>
            <a:endParaRPr lang="en-US" sz="1600" dirty="0" smtClean="0">
              <a:latin typeface="+mj-lt"/>
            </a:endParaRPr>
          </a:p>
          <a:p>
            <a:pPr marL="228600">
              <a:spcBef>
                <a:spcPts val="300"/>
              </a:spcBef>
              <a:buClr>
                <a:schemeClr val="accent2"/>
              </a:buClr>
            </a:pPr>
            <a:r>
              <a:rPr lang="en-US" sz="1600" dirty="0" smtClean="0">
                <a:latin typeface="+mj-lt"/>
              </a:rPr>
              <a:t>Intense cold = higher usage = higher heating energy bills</a:t>
            </a:r>
          </a:p>
          <a:p>
            <a:pPr marL="228600">
              <a:spcBef>
                <a:spcPts val="300"/>
              </a:spcBef>
              <a:buClr>
                <a:schemeClr val="accent2"/>
              </a:buClr>
            </a:pPr>
            <a:r>
              <a:rPr lang="en-US" sz="1600" dirty="0" smtClean="0">
                <a:latin typeface="+mj-lt"/>
              </a:rPr>
              <a:t>Combining programs may better assist clients </a:t>
            </a:r>
          </a:p>
        </p:txBody>
      </p:sp>
    </p:spTree>
    <p:extLst>
      <p:ext uri="{BB962C8B-B14F-4D97-AF65-F5344CB8AC3E}">
        <p14:creationId xmlns:p14="http://schemas.microsoft.com/office/powerpoint/2010/main" val="276910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Rockwell" panose="02060603020205020403" pitchFamily="18" charset="0"/>
              </a:rPr>
              <a:t>Program Intent</a:t>
            </a:r>
            <a:br>
              <a:rPr lang="en-US" dirty="0" smtClean="0">
                <a:latin typeface="Rockwell" panose="02060603020205020403" pitchFamily="18" charset="0"/>
              </a:rPr>
            </a:br>
            <a:endParaRPr lang="en-US" b="0" dirty="0">
              <a:latin typeface="Rockwell" panose="02060603020205020403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0432" y="4578865"/>
            <a:ext cx="3390682" cy="269288"/>
          </a:xfrm>
        </p:spPr>
        <p:txBody>
          <a:bodyPr/>
          <a:lstStyle/>
          <a:p>
            <a:fld id="{05B165B3-CA9F-4247-9B86-9F339461A9DC}" type="datetime4">
              <a:rPr lang="en-US" smtClean="0"/>
              <a:pPr/>
              <a:t>January 14, 2019</a:t>
            </a:fld>
            <a:r>
              <a:rPr lang="en-US" dirty="0" smtClean="0"/>
              <a:t> – all information subject to change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DA1C9F-493B-1949-8986-469B5A47FFD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1912" y="773548"/>
            <a:ext cx="7962745" cy="70282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1600" dirty="0" smtClean="0">
                <a:latin typeface="+mj-lt"/>
              </a:rPr>
              <a:t>Last resort</a:t>
            </a:r>
            <a:endParaRPr lang="en-US" sz="1600" dirty="0">
              <a:latin typeface="+mj-lt"/>
            </a:endParaRPr>
          </a:p>
          <a:p>
            <a:pPr>
              <a:spcBef>
                <a:spcPts val="600"/>
              </a:spcBef>
            </a:pPr>
            <a:r>
              <a:rPr lang="en-US" sz="1600" dirty="0" smtClean="0">
                <a:latin typeface="+mj-lt"/>
              </a:rPr>
              <a:t>Retain or restore primary heating or cooling utility service</a:t>
            </a:r>
          </a:p>
          <a:p>
            <a:pPr>
              <a:spcBef>
                <a:spcPts val="600"/>
              </a:spcBef>
            </a:pPr>
            <a:endParaRPr lang="en-US" sz="1600" dirty="0" smtClean="0">
              <a:latin typeface="+mj-lt"/>
            </a:endParaRPr>
          </a:p>
          <a:p>
            <a:pPr>
              <a:spcBef>
                <a:spcPts val="600"/>
              </a:spcBef>
            </a:pPr>
            <a:endParaRPr lang="en-US" sz="1600" dirty="0">
              <a:latin typeface="+mj-lt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458776" y="1789692"/>
            <a:ext cx="8228024" cy="5589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457200" rtl="0" eaLnBrk="1" latinLnBrk="0" hangingPunct="1">
              <a:lnSpc>
                <a:spcPts val="2400"/>
              </a:lnSpc>
              <a:spcBef>
                <a:spcPct val="0"/>
              </a:spcBef>
              <a:buNone/>
              <a:defRPr sz="2400" b="1" i="0" kern="1200" baseline="0">
                <a:solidFill>
                  <a:schemeClr val="tx1"/>
                </a:solidFill>
                <a:latin typeface="Rockwell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Rockwell" panose="02060603020205020403" pitchFamily="18" charset="0"/>
              </a:rPr>
              <a:t>Funding</a:t>
            </a:r>
            <a:endParaRPr lang="en-US" sz="2000" b="0" dirty="0">
              <a:latin typeface="Rockwell" panose="02060603020205020403" pitchFamily="18" charset="0"/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451912" y="2090215"/>
            <a:ext cx="7962745" cy="7028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1800" kern="1200" baseline="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Tx/>
              <a:buNone/>
              <a:defRPr sz="2400" kern="1200" baseline="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 sz="2400" kern="1200" baseline="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Tx/>
              <a:buNone/>
              <a:defRPr sz="2400" kern="1200" baseline="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Tx/>
              <a:buNone/>
              <a:defRPr sz="2400" kern="1200" baseline="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1600" dirty="0">
                <a:latin typeface="+mj-lt"/>
              </a:rPr>
              <a:t>All donations go to customers </a:t>
            </a:r>
          </a:p>
          <a:p>
            <a:pPr>
              <a:spcBef>
                <a:spcPts val="600"/>
              </a:spcBef>
            </a:pPr>
            <a:r>
              <a:rPr lang="en-US" sz="1600" dirty="0" smtClean="0">
                <a:latin typeface="+mj-lt"/>
              </a:rPr>
              <a:t>Payment made directly to energy providers</a:t>
            </a:r>
          </a:p>
          <a:p>
            <a:pPr>
              <a:spcBef>
                <a:spcPts val="600"/>
              </a:spcBef>
            </a:pPr>
            <a:r>
              <a:rPr lang="en-US" sz="1600" dirty="0" smtClean="0">
                <a:latin typeface="+mj-lt"/>
              </a:rPr>
              <a:t>Administrative costs covered by  Dominion Energy and </a:t>
            </a:r>
            <a:r>
              <a:rPr lang="en-US" sz="1600" smtClean="0">
                <a:latin typeface="+mj-lt"/>
              </a:rPr>
              <a:t>partnering agencies</a:t>
            </a:r>
            <a:endParaRPr lang="en-US" sz="1600" dirty="0" smtClean="0">
              <a:latin typeface="+mj-lt"/>
            </a:endParaRPr>
          </a:p>
          <a:p>
            <a:pPr>
              <a:spcBef>
                <a:spcPts val="600"/>
              </a:spcBef>
            </a:pPr>
            <a:endParaRPr lang="en-US" sz="1600" dirty="0">
              <a:latin typeface="+mj-lt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458776" y="3336344"/>
            <a:ext cx="8228024" cy="5589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457200" rtl="0" eaLnBrk="1" latinLnBrk="0" hangingPunct="1">
              <a:lnSpc>
                <a:spcPts val="2400"/>
              </a:lnSpc>
              <a:spcBef>
                <a:spcPct val="0"/>
              </a:spcBef>
              <a:buNone/>
              <a:defRPr sz="2400" b="1" i="0" kern="1200" baseline="0">
                <a:solidFill>
                  <a:schemeClr val="tx1"/>
                </a:solidFill>
                <a:latin typeface="Rockwell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Rockwell" panose="02060603020205020403" pitchFamily="18" charset="0"/>
              </a:rPr>
              <a:t>Where to Apply</a:t>
            </a:r>
            <a:endParaRPr lang="en-US" sz="2000" b="0" dirty="0">
              <a:latin typeface="Rockwell" panose="02060603020205020403" pitchFamily="18" charset="0"/>
            </a:endParaRPr>
          </a:p>
        </p:txBody>
      </p:sp>
      <p:sp>
        <p:nvSpPr>
          <p:cNvPr id="10" name="Text Placeholder 1"/>
          <p:cNvSpPr txBox="1">
            <a:spLocks/>
          </p:cNvSpPr>
          <p:nvPr/>
        </p:nvSpPr>
        <p:spPr>
          <a:xfrm>
            <a:off x="451912" y="3653256"/>
            <a:ext cx="7962745" cy="7028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1800" kern="1200" baseline="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Tx/>
              <a:buNone/>
              <a:defRPr sz="2400" kern="1200" baseline="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 sz="2400" kern="1200" baseline="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Tx/>
              <a:buNone/>
              <a:defRPr sz="2400" kern="1200" baseline="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Tx/>
              <a:buNone/>
              <a:defRPr sz="2400" kern="1200" baseline="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1600" dirty="0" smtClean="0">
                <a:latin typeface="+mj-lt"/>
              </a:rPr>
              <a:t>Health and Human service agencies manage the screening process</a:t>
            </a:r>
          </a:p>
          <a:p>
            <a:pPr>
              <a:spcBef>
                <a:spcPts val="600"/>
              </a:spcBef>
            </a:pPr>
            <a:r>
              <a:rPr lang="en-US" sz="1600" dirty="0" smtClean="0">
                <a:latin typeface="+mj-lt"/>
              </a:rPr>
              <a:t>2-1-1 for referral to local agency or visit Dominionenergy.com for listing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83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0432" y="4578865"/>
            <a:ext cx="3390682" cy="269288"/>
          </a:xfrm>
        </p:spPr>
        <p:txBody>
          <a:bodyPr/>
          <a:lstStyle/>
          <a:p>
            <a:fld id="{05B165B3-CA9F-4247-9B86-9F339461A9DC}" type="datetime4">
              <a:rPr lang="en-US" smtClean="0"/>
              <a:pPr/>
              <a:t>January 14, 2019</a:t>
            </a:fld>
            <a:r>
              <a:rPr lang="en-US" dirty="0" smtClean="0"/>
              <a:t> – all information subject to change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DA1C9F-493B-1949-8986-469B5A47FFD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1912" y="944997"/>
            <a:ext cx="7962745" cy="3387515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</a:pPr>
            <a:r>
              <a:rPr lang="en-US" sz="2000" b="1" dirty="0" smtClean="0">
                <a:latin typeface="+mj-lt"/>
              </a:rPr>
              <a:t>Holistic Approach</a:t>
            </a:r>
            <a:endParaRPr lang="en-US" sz="2000" b="1" dirty="0">
              <a:latin typeface="+mj-lt"/>
            </a:endParaRPr>
          </a:p>
          <a:p>
            <a:pPr marL="742950" lvl="1" indent="-28575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800" dirty="0">
                <a:latin typeface="+mj-lt"/>
              </a:rPr>
              <a:t>Bill </a:t>
            </a:r>
            <a:r>
              <a:rPr lang="en-US" sz="1800" dirty="0" smtClean="0">
                <a:latin typeface="+mj-lt"/>
              </a:rPr>
              <a:t>Payment (immediate crisis)</a:t>
            </a:r>
            <a:endParaRPr lang="en-US" sz="1800" dirty="0">
              <a:latin typeface="+mj-lt"/>
            </a:endParaRPr>
          </a:p>
          <a:p>
            <a:pPr marL="1257300" lvl="2" indent="-342900">
              <a:spcBef>
                <a:spcPts val="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en-US" sz="1400" dirty="0">
                <a:latin typeface="+mj-lt"/>
              </a:rPr>
              <a:t>General EnergyShare</a:t>
            </a:r>
          </a:p>
          <a:p>
            <a:pPr marL="1257300" lvl="2" indent="-342900">
              <a:spcBef>
                <a:spcPts val="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en-US" sz="1400" dirty="0">
                <a:latin typeface="+mj-lt"/>
              </a:rPr>
              <a:t>EnergyShare for Veterans</a:t>
            </a:r>
          </a:p>
          <a:p>
            <a:pPr marL="1257300" lvl="2" indent="-342900">
              <a:spcBef>
                <a:spcPts val="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en-US" sz="1400" dirty="0">
                <a:latin typeface="+mj-lt"/>
              </a:rPr>
              <a:t>EnergyShare for the Disabled</a:t>
            </a:r>
          </a:p>
          <a:p>
            <a:pPr marL="742950" lvl="1" indent="-28575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800" dirty="0">
                <a:latin typeface="+mj-lt"/>
              </a:rPr>
              <a:t>Weatherization </a:t>
            </a:r>
            <a:r>
              <a:rPr lang="en-US" sz="1800" dirty="0" smtClean="0">
                <a:latin typeface="+mj-lt"/>
              </a:rPr>
              <a:t> (long term solutions)</a:t>
            </a:r>
          </a:p>
          <a:p>
            <a:pPr marL="742950" lvl="1" indent="-285750"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+mj-lt"/>
              </a:rPr>
              <a:t>Outreach </a:t>
            </a:r>
            <a:r>
              <a:rPr lang="en-US" sz="1800" dirty="0">
                <a:latin typeface="+mj-lt"/>
              </a:rPr>
              <a:t>and </a:t>
            </a:r>
            <a:r>
              <a:rPr lang="en-US" sz="1800" dirty="0" smtClean="0">
                <a:latin typeface="+mj-lt"/>
              </a:rPr>
              <a:t>Education (sustainability)</a:t>
            </a:r>
          </a:p>
          <a:p>
            <a:pPr lvl="2">
              <a:spcBef>
                <a:spcPts val="0"/>
              </a:spcBef>
              <a:buClr>
                <a:schemeClr val="accent2"/>
              </a:buClr>
            </a:pPr>
            <a:r>
              <a:rPr lang="en-US" sz="1800" dirty="0" smtClean="0">
                <a:latin typeface="+mj-lt"/>
                <a:hlinkClick r:id="rId3"/>
              </a:rPr>
              <a:t>EnergyAssistanceOutreach@dominionenergy.com</a:t>
            </a:r>
            <a:endParaRPr lang="en-US" sz="1800" dirty="0" smtClean="0">
              <a:latin typeface="+mj-lt"/>
            </a:endParaRPr>
          </a:p>
          <a:p>
            <a:pPr lvl="2">
              <a:spcBef>
                <a:spcPts val="600"/>
              </a:spcBef>
              <a:buClr>
                <a:schemeClr val="accent2"/>
              </a:buClr>
            </a:pPr>
            <a:endParaRPr lang="en-US" sz="1800" dirty="0">
              <a:latin typeface="+mj-lt"/>
            </a:endParaRP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8776" y="429640"/>
            <a:ext cx="8228024" cy="55890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Rockwell" panose="02060603020205020403" pitchFamily="18" charset="0"/>
              </a:rPr>
              <a:t>Program Components</a:t>
            </a:r>
            <a:br>
              <a:rPr lang="en-US" dirty="0" smtClean="0">
                <a:latin typeface="Rockwell" panose="02060603020205020403" pitchFamily="18" charset="0"/>
              </a:rPr>
            </a:br>
            <a:endParaRPr lang="en-US" b="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92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8776" y="429640"/>
            <a:ext cx="8228024" cy="55890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Rockwell" panose="02060603020205020403" pitchFamily="18" charset="0"/>
              </a:rPr>
              <a:t>Program </a:t>
            </a:r>
            <a:r>
              <a:rPr lang="en-US" dirty="0">
                <a:latin typeface="Rockwell" panose="02060603020205020403" pitchFamily="18" charset="0"/>
              </a:rPr>
              <a:t>Seasons</a:t>
            </a:r>
            <a:endParaRPr lang="en-US" b="0" dirty="0">
              <a:latin typeface="Rockwell" panose="02060603020205020403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0432" y="4578865"/>
            <a:ext cx="3390682" cy="269288"/>
          </a:xfrm>
        </p:spPr>
        <p:txBody>
          <a:bodyPr/>
          <a:lstStyle/>
          <a:p>
            <a:fld id="{05B165B3-CA9F-4247-9B86-9F339461A9DC}" type="datetime4">
              <a:rPr lang="en-US" smtClean="0"/>
              <a:pPr/>
              <a:t>January 14, 2019</a:t>
            </a:fld>
            <a:r>
              <a:rPr lang="en-US" dirty="0" smtClean="0"/>
              <a:t> – all information subject to change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DA1C9F-493B-1949-8986-469B5A47FFD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1912" y="944997"/>
            <a:ext cx="7962745" cy="3387515"/>
          </a:xfrm>
        </p:spPr>
        <p:txBody>
          <a:bodyPr>
            <a:noAutofit/>
          </a:bodyPr>
          <a:lstStyle/>
          <a:p>
            <a:pPr lvl="0"/>
            <a:endParaRPr lang="en-US" sz="1600" b="1" dirty="0">
              <a:latin typeface="+mj-lt"/>
            </a:endParaRPr>
          </a:p>
          <a:p>
            <a:pPr lvl="0"/>
            <a:endParaRPr lang="en-US" sz="1600" b="1" dirty="0" smtClean="0">
              <a:latin typeface="+mj-lt"/>
            </a:endParaRPr>
          </a:p>
          <a:p>
            <a:pPr lvl="0"/>
            <a:endParaRPr lang="en-US" sz="1600" b="1" dirty="0">
              <a:latin typeface="+mj-lt"/>
            </a:endParaRPr>
          </a:p>
          <a:p>
            <a:pPr lvl="0"/>
            <a:endParaRPr lang="en-US" sz="1600" b="1" dirty="0">
              <a:latin typeface="+mj-lt"/>
            </a:endParaRPr>
          </a:p>
          <a:p>
            <a:pPr lvl="0"/>
            <a:endParaRPr lang="en-US" sz="1600" dirty="0">
              <a:latin typeface="+mj-l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761289"/>
              </p:ext>
            </p:extLst>
          </p:nvPr>
        </p:nvGraphicFramePr>
        <p:xfrm>
          <a:off x="990600" y="844550"/>
          <a:ext cx="4692015" cy="8961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00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27432" marB="2743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Heating</a:t>
                      </a:r>
                      <a:endParaRPr lang="en-US" sz="1600" dirty="0"/>
                    </a:p>
                  </a:txBody>
                  <a:tcPr marT="27432" marB="2743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Cooling</a:t>
                      </a:r>
                      <a:endParaRPr lang="en-US" sz="1600" dirty="0"/>
                    </a:p>
                  </a:txBody>
                  <a:tcPr marT="27432" marB="2743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Dates</a:t>
                      </a:r>
                      <a:endParaRPr lang="en-US" sz="1600" dirty="0"/>
                    </a:p>
                  </a:txBody>
                  <a:tcPr marT="27432" marB="2743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Oct 1 – May 31</a:t>
                      </a:r>
                      <a:endParaRPr lang="en-US" sz="1600" dirty="0"/>
                    </a:p>
                  </a:txBody>
                  <a:tcPr marT="27432" marB="2743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June 1 – Sept 30</a:t>
                      </a:r>
                      <a:endParaRPr lang="en-US" sz="1600" dirty="0"/>
                    </a:p>
                  </a:txBody>
                  <a:tcPr marT="27432" marB="2743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Max</a:t>
                      </a:r>
                      <a:r>
                        <a:rPr lang="en-US" sz="1600" baseline="0" dirty="0" smtClean="0"/>
                        <a:t> Benefit</a:t>
                      </a:r>
                      <a:endParaRPr lang="en-US" sz="1600" dirty="0"/>
                    </a:p>
                  </a:txBody>
                  <a:tcPr marT="27432" marB="2743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$600</a:t>
                      </a:r>
                      <a:endParaRPr lang="en-US" sz="1600" dirty="0"/>
                    </a:p>
                  </a:txBody>
                  <a:tcPr marT="27432" marB="2743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$300</a:t>
                      </a:r>
                      <a:endParaRPr lang="en-US" sz="1600" dirty="0"/>
                    </a:p>
                  </a:txBody>
                  <a:tcPr marT="27432" marB="2743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itle 2"/>
          <p:cNvSpPr txBox="1">
            <a:spLocks/>
          </p:cNvSpPr>
          <p:nvPr/>
        </p:nvSpPr>
        <p:spPr>
          <a:xfrm>
            <a:off x="458776" y="2037152"/>
            <a:ext cx="8228024" cy="5589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457200" rtl="0" eaLnBrk="1" latinLnBrk="0" hangingPunct="1">
              <a:lnSpc>
                <a:spcPts val="2400"/>
              </a:lnSpc>
              <a:spcBef>
                <a:spcPct val="0"/>
              </a:spcBef>
              <a:buNone/>
              <a:defRPr sz="2400" b="1" i="0" kern="1200" baseline="0">
                <a:solidFill>
                  <a:schemeClr val="tx1"/>
                </a:solidFill>
                <a:latin typeface="Rockwell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Rockwell" panose="02060603020205020403" pitchFamily="18" charset="0"/>
              </a:rPr>
              <a:t>Eligibility – General EnergyShare</a:t>
            </a:r>
            <a:endParaRPr lang="en-US" b="0" dirty="0">
              <a:latin typeface="Rockwell" panose="02060603020205020403" pitchFamily="18" charset="0"/>
            </a:endParaRPr>
          </a:p>
        </p:txBody>
      </p:sp>
      <p:sp>
        <p:nvSpPr>
          <p:cNvPr id="10" name="Text Placeholder 1"/>
          <p:cNvSpPr txBox="1">
            <a:spLocks/>
          </p:cNvSpPr>
          <p:nvPr/>
        </p:nvSpPr>
        <p:spPr>
          <a:xfrm>
            <a:off x="604313" y="2405620"/>
            <a:ext cx="6977588" cy="227497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1800" kern="1200" baseline="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Tx/>
              <a:buNone/>
              <a:defRPr sz="2400" kern="1200" baseline="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 sz="2400" kern="1200" baseline="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Tx/>
              <a:buNone/>
              <a:defRPr sz="2400" kern="1200" baseline="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Tx/>
              <a:buNone/>
              <a:defRPr sz="2400" kern="1200" baseline="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9287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u="sng" dirty="0" smtClean="0">
                <a:solidFill>
                  <a:srgbClr val="FF0000"/>
                </a:solidFill>
                <a:latin typeface="+mj-lt"/>
              </a:rPr>
              <a:t>No</a:t>
            </a:r>
            <a:r>
              <a:rPr lang="en-US" sz="1600" dirty="0" smtClean="0">
                <a:latin typeface="+mj-lt"/>
              </a:rPr>
              <a:t> income restrictions</a:t>
            </a:r>
          </a:p>
          <a:p>
            <a:pPr marL="649287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+mj-lt"/>
              </a:rPr>
              <a:t>Must live in Dominion service territory </a:t>
            </a:r>
          </a:p>
          <a:p>
            <a:pPr marL="649287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+mj-lt"/>
              </a:rPr>
              <a:t>For primary heating or cooling (electric, oil, propane, wood, </a:t>
            </a:r>
            <a:r>
              <a:rPr lang="en-US" sz="1600" dirty="0" err="1" smtClean="0">
                <a:latin typeface="+mj-lt"/>
              </a:rPr>
              <a:t>etc</a:t>
            </a:r>
            <a:r>
              <a:rPr lang="en-US" sz="1600" dirty="0" smtClean="0">
                <a:latin typeface="+mj-lt"/>
              </a:rPr>
              <a:t>)</a:t>
            </a:r>
          </a:p>
          <a:p>
            <a:pPr marL="649287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+mj-lt"/>
              </a:rPr>
              <a:t>Applicant must demonstrate a crisis (i.e. head of household is unemployed)</a:t>
            </a:r>
          </a:p>
          <a:p>
            <a:pPr marL="649287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+mj-lt"/>
              </a:rPr>
              <a:t>Applicant must have exhausted all other resources</a:t>
            </a:r>
          </a:p>
          <a:p>
            <a:pPr marL="649287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+mj-lt"/>
              </a:rPr>
              <a:t>Eligible every program season</a:t>
            </a:r>
          </a:p>
          <a:p>
            <a:pPr marL="649287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/>
              <a:t>Separate guidelines for 60+ or under 60</a:t>
            </a:r>
          </a:p>
          <a:p>
            <a:pPr marL="363537">
              <a:spcBef>
                <a:spcPts val="300"/>
              </a:spcBef>
              <a:buClr>
                <a:schemeClr val="accent2"/>
              </a:buClr>
            </a:pPr>
            <a:endParaRPr lang="en-US" sz="1600" dirty="0" smtClean="0">
              <a:latin typeface="+mj-lt"/>
            </a:endParaRPr>
          </a:p>
          <a:p>
            <a:pPr>
              <a:spcBef>
                <a:spcPts val="300"/>
              </a:spcBef>
            </a:pP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784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Rockwell" panose="02060603020205020403" pitchFamily="18" charset="0"/>
              </a:rPr>
              <a:t>Eligibility by Age</a:t>
            </a:r>
            <a:endParaRPr lang="en-US" b="0" dirty="0">
              <a:latin typeface="Rockwell" panose="02060603020205020403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0432" y="4578865"/>
            <a:ext cx="3390682" cy="269288"/>
          </a:xfrm>
        </p:spPr>
        <p:txBody>
          <a:bodyPr/>
          <a:lstStyle/>
          <a:p>
            <a:fld id="{05B165B3-CA9F-4247-9B86-9F339461A9DC}" type="datetime4">
              <a:rPr lang="en-US" smtClean="0"/>
              <a:pPr/>
              <a:t>January 14, 2019</a:t>
            </a:fld>
            <a:r>
              <a:rPr lang="en-US" dirty="0" smtClean="0"/>
              <a:t> – all information subject to change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DA1C9F-493B-1949-8986-469B5A47FFD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1912" y="944997"/>
            <a:ext cx="7962745" cy="3387515"/>
          </a:xfrm>
        </p:spPr>
        <p:txBody>
          <a:bodyPr>
            <a:noAutofit/>
          </a:bodyPr>
          <a:lstStyle/>
          <a:p>
            <a:pPr lvl="0">
              <a:spcBef>
                <a:spcPts val="1200"/>
              </a:spcBef>
            </a:pPr>
            <a:r>
              <a:rPr lang="en-US" sz="1600" b="1" dirty="0">
                <a:latin typeface="+mj-lt"/>
              </a:rPr>
              <a:t>Guidelines for benefit amounts are based on age</a:t>
            </a:r>
          </a:p>
          <a:p>
            <a:pPr lvl="0">
              <a:spcBef>
                <a:spcPts val="1200"/>
              </a:spcBef>
              <a:buClr>
                <a:schemeClr val="accent2"/>
              </a:buClr>
            </a:pPr>
            <a:endParaRPr lang="en-US" sz="1600" dirty="0">
              <a:latin typeface="+mj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602142"/>
              </p:ext>
            </p:extLst>
          </p:nvPr>
        </p:nvGraphicFramePr>
        <p:xfrm>
          <a:off x="451912" y="1335506"/>
          <a:ext cx="81534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9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400" dirty="0">
                        <a:latin typeface="Calibri" pitchFamily="34" charset="0"/>
                      </a:endParaRPr>
                    </a:p>
                  </a:txBody>
                  <a:tcPr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60 </a:t>
                      </a:r>
                      <a:r>
                        <a:rPr lang="en-US" sz="1400" smtClean="0">
                          <a:latin typeface="Calibri" pitchFamily="34" charset="0"/>
                        </a:rPr>
                        <a:t>and over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itchFamily="34" charset="0"/>
                        </a:rPr>
                        <a:t>Under 60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marT="34290" marB="3429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Acct Status</a:t>
                      </a:r>
                      <a:endParaRPr lang="en-US" sz="12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No disconnect</a:t>
                      </a:r>
                      <a:r>
                        <a:rPr lang="en-US" sz="12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 required</a:t>
                      </a:r>
                      <a:endParaRPr lang="en-US" sz="12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Disconnect or budget</a:t>
                      </a:r>
                      <a:r>
                        <a:rPr lang="en-US" sz="12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 removal notice</a:t>
                      </a:r>
                      <a:endParaRPr lang="en-US" sz="12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Charges</a:t>
                      </a:r>
                      <a:endParaRPr lang="en-US" sz="12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Current and past due </a:t>
                      </a:r>
                      <a:r>
                        <a:rPr lang="en-US" sz="12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charges</a:t>
                      </a:r>
                      <a:endParaRPr lang="en-US" sz="12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Disconnect amount</a:t>
                      </a:r>
                      <a:endParaRPr lang="en-US" sz="12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Frequency</a:t>
                      </a:r>
                      <a:endParaRPr lang="en-US" sz="12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Two</a:t>
                      </a:r>
                      <a:r>
                        <a:rPr lang="en-US" sz="12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 times per program season,</a:t>
                      </a:r>
                      <a:r>
                        <a:rPr lang="en-US" sz="12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 up to max benefit</a:t>
                      </a:r>
                      <a:endParaRPr lang="en-US" sz="12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One</a:t>
                      </a:r>
                      <a:r>
                        <a:rPr lang="en-US" sz="12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 time per</a:t>
                      </a:r>
                      <a:r>
                        <a:rPr lang="en-US" sz="12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 program season</a:t>
                      </a:r>
                      <a:endParaRPr lang="en-US" sz="12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Budget and </a:t>
                      </a:r>
                    </a:p>
                    <a:p>
                      <a:r>
                        <a:rPr lang="en-US" sz="12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Budget</a:t>
                      </a:r>
                      <a:r>
                        <a:rPr lang="en-US" sz="12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 Removal</a:t>
                      </a:r>
                      <a:endParaRPr lang="en-US" sz="12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Any amount</a:t>
                      </a:r>
                      <a:r>
                        <a:rPr lang="en-US" sz="12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 (</a:t>
                      </a:r>
                      <a:r>
                        <a:rPr lang="en-US" sz="12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account balance cannot exceed $100 credit)</a:t>
                      </a:r>
                      <a:endParaRPr lang="en-US" sz="12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Budget removal amount </a:t>
                      </a:r>
                      <a:r>
                        <a:rPr lang="en-US" sz="12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(</a:t>
                      </a:r>
                      <a:r>
                        <a:rPr lang="en-US" sz="12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account balance cannot exceed $100 credit)</a:t>
                      </a:r>
                      <a:endParaRPr lang="en-US" sz="12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Payment </a:t>
                      </a:r>
                      <a:r>
                        <a:rPr lang="en-US" sz="12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 Plan</a:t>
                      </a:r>
                      <a:endParaRPr lang="en-US" sz="12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168275" indent="-168275"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Down</a:t>
                      </a:r>
                      <a:r>
                        <a:rPr lang="en-US" sz="12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 payment</a:t>
                      </a:r>
                    </a:p>
                    <a:p>
                      <a:pPr marL="168275" indent="-168275">
                        <a:buFont typeface="Arial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Account balance </a:t>
                      </a:r>
                    </a:p>
                    <a:p>
                      <a:pPr marL="168275" indent="-168275">
                        <a:buFont typeface="Arial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Installment to retain plan (one)</a:t>
                      </a:r>
                      <a:endParaRPr lang="en-US" sz="12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Down payment with disconnect </a:t>
                      </a:r>
                    </a:p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2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Installment to retain</a:t>
                      </a:r>
                      <a:r>
                        <a:rPr lang="en-US" sz="12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 plan (one)</a:t>
                      </a:r>
                      <a:endParaRPr lang="en-US" sz="12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Short</a:t>
                      </a:r>
                      <a:r>
                        <a:rPr lang="en-US" sz="12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 Term Ext</a:t>
                      </a:r>
                      <a:endParaRPr lang="en-US" sz="12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Any amount</a:t>
                      </a:r>
                      <a:endParaRPr lang="en-US" sz="12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Disconnect amount only</a:t>
                      </a:r>
                      <a:endParaRPr lang="en-US" sz="12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Medical</a:t>
                      </a:r>
                      <a:endParaRPr lang="en-US" sz="12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Any amount</a:t>
                      </a:r>
                      <a:r>
                        <a:rPr lang="en-US" sz="12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  <a:latin typeface="Calibri" pitchFamily="34" charset="0"/>
                        </a:rPr>
                        <a:t> up to max benefit, no co-pay required</a:t>
                      </a:r>
                      <a:endParaRPr lang="en-US" sz="12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T="34290" marB="34290" anchor="ctr"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accent6">
                            <a:lumMod val="1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823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8775" y="429640"/>
            <a:ext cx="8564909" cy="558901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Rockwell" panose="02060603020205020403" pitchFamily="18" charset="0"/>
              </a:rPr>
              <a:t>Eligibility –Veterans &amp; Persons Living with Disabilities</a:t>
            </a:r>
            <a:endParaRPr lang="en-US" b="0" dirty="0">
              <a:latin typeface="Rockwell" panose="02060603020205020403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0432" y="4578865"/>
            <a:ext cx="3390682" cy="269288"/>
          </a:xfrm>
        </p:spPr>
        <p:txBody>
          <a:bodyPr/>
          <a:lstStyle/>
          <a:p>
            <a:fld id="{05B165B3-CA9F-4247-9B86-9F339461A9DC}" type="datetime4">
              <a:rPr lang="en-US" smtClean="0"/>
              <a:pPr/>
              <a:t>January 14, 2019</a:t>
            </a:fld>
            <a:r>
              <a:rPr lang="en-US" dirty="0" smtClean="0"/>
              <a:t> – all information subject to change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DA1C9F-493B-1949-8986-469B5A47FFD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1912" y="830179"/>
            <a:ext cx="7962745" cy="1335505"/>
          </a:xfrm>
        </p:spPr>
        <p:txBody>
          <a:bodyPr>
            <a:noAutofit/>
          </a:bodyPr>
          <a:lstStyle/>
          <a:p>
            <a:pPr marL="649287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+mj-lt"/>
              </a:rPr>
              <a:t>Different intake agencies </a:t>
            </a:r>
          </a:p>
          <a:p>
            <a:pPr marL="649287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+mj-lt"/>
              </a:rPr>
              <a:t>Not a program of last resort</a:t>
            </a:r>
            <a:endParaRPr lang="en-US" sz="1600" dirty="0">
              <a:latin typeface="+mj-lt"/>
            </a:endParaRPr>
          </a:p>
          <a:p>
            <a:pPr marL="649287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+mj-lt"/>
              </a:rPr>
              <a:t>Different benefit amounts and requirements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509390"/>
              </p:ext>
            </p:extLst>
          </p:nvPr>
        </p:nvGraphicFramePr>
        <p:xfrm>
          <a:off x="1056131" y="1769671"/>
          <a:ext cx="6782443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8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4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29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Veteran</a:t>
                      </a:r>
                      <a:endParaRPr lang="en-US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Persons Living with Disabilities</a:t>
                      </a:r>
                      <a:endParaRPr lang="en-US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Intake Agency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DVS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Centers</a:t>
                      </a:r>
                      <a:r>
                        <a:rPr lang="en-US" sz="1400" baseline="0" dirty="0" smtClean="0"/>
                        <a:t> for Independent Living (CIL)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Benefit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$500</a:t>
                      </a:r>
                      <a:r>
                        <a:rPr lang="en-US" sz="1400" baseline="0" dirty="0" smtClean="0"/>
                        <a:t> per year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$500</a:t>
                      </a:r>
                      <a:r>
                        <a:rPr lang="en-US" sz="1400" baseline="0" dirty="0" smtClean="0"/>
                        <a:t> per year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Requirements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 smtClean="0"/>
                        <a:t>Receive </a:t>
                      </a:r>
                      <a:r>
                        <a:rPr lang="en-US" sz="1400" baseline="0" dirty="0" smtClean="0"/>
                        <a:t>housing voucher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Receive SSA or VA (Disability Income)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Already</a:t>
                      </a:r>
                      <a:r>
                        <a:rPr lang="en-US" sz="1400" baseline="0" dirty="0" smtClean="0"/>
                        <a:t> receive services from CIL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83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8775" y="429640"/>
            <a:ext cx="8564909" cy="558901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Rockwell" panose="02060603020205020403" pitchFamily="18" charset="0"/>
              </a:rPr>
              <a:t>Weatherization</a:t>
            </a:r>
            <a:endParaRPr lang="en-US" b="0" dirty="0">
              <a:latin typeface="Rockwell" panose="02060603020205020403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0432" y="4578865"/>
            <a:ext cx="3390682" cy="269288"/>
          </a:xfrm>
        </p:spPr>
        <p:txBody>
          <a:bodyPr/>
          <a:lstStyle/>
          <a:p>
            <a:fld id="{05B165B3-CA9F-4247-9B86-9F339461A9DC}" type="datetime4">
              <a:rPr lang="en-US" smtClean="0"/>
              <a:pPr/>
              <a:t>January 14, 2019</a:t>
            </a:fld>
            <a:r>
              <a:rPr lang="en-US" dirty="0" smtClean="0"/>
              <a:t> – all information subject to change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DA1C9F-493B-1949-8986-469B5A47FFD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1912" y="830179"/>
            <a:ext cx="7962745" cy="1335505"/>
          </a:xfrm>
        </p:spPr>
        <p:txBody>
          <a:bodyPr>
            <a:noAutofit/>
          </a:bodyPr>
          <a:lstStyle/>
          <a:p>
            <a:pPr marL="649287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+mj-lt"/>
              </a:rPr>
              <a:t>Only for Dominion Energy customers</a:t>
            </a:r>
          </a:p>
          <a:p>
            <a:pPr marL="649287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+mj-lt"/>
              </a:rPr>
              <a:t>Free for approved bill payment customers</a:t>
            </a:r>
          </a:p>
          <a:p>
            <a:pPr marL="649287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+mj-lt"/>
              </a:rPr>
              <a:t>Open to renters and homeowners</a:t>
            </a:r>
          </a:p>
          <a:p>
            <a:pPr marL="649287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+mj-lt"/>
              </a:rPr>
              <a:t>Managed through NEXANT</a:t>
            </a:r>
          </a:p>
          <a:p>
            <a:pPr marL="363537">
              <a:spcBef>
                <a:spcPts val="300"/>
              </a:spcBef>
              <a:buClr>
                <a:schemeClr val="accent2"/>
              </a:buClr>
            </a:pPr>
            <a:r>
              <a:rPr lang="en-US" sz="1600" dirty="0" smtClean="0">
                <a:latin typeface="+mj-lt"/>
              </a:rPr>
              <a:t>		1-888-366-8280</a:t>
            </a:r>
            <a:endParaRPr lang="en-US" sz="1600" dirty="0">
              <a:latin typeface="+mj-lt"/>
            </a:endParaRPr>
          </a:p>
          <a:p>
            <a:pPr marL="649287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+mj-lt"/>
              </a:rPr>
              <a:t>Improvements may include:</a:t>
            </a:r>
          </a:p>
          <a:p>
            <a:pPr marL="1106487" lvl="1" indent="-285750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</a:rPr>
              <a:t>Attic </a:t>
            </a:r>
            <a:r>
              <a:rPr lang="en-US" sz="1400" dirty="0">
                <a:latin typeface="+mj-lt"/>
              </a:rPr>
              <a:t>insulation</a:t>
            </a:r>
          </a:p>
          <a:p>
            <a:pPr marL="1106487" lvl="1" indent="-285750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</a:rPr>
              <a:t>LED </a:t>
            </a:r>
            <a:r>
              <a:rPr lang="en-US" sz="1400" dirty="0">
                <a:latin typeface="+mj-lt"/>
              </a:rPr>
              <a:t>lighting</a:t>
            </a:r>
          </a:p>
          <a:p>
            <a:pPr marL="1106487" lvl="1" indent="-285750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</a:rPr>
              <a:t>Low-flow </a:t>
            </a:r>
            <a:r>
              <a:rPr lang="en-US" sz="1400" dirty="0">
                <a:latin typeface="+mj-lt"/>
              </a:rPr>
              <a:t>showerheads</a:t>
            </a:r>
          </a:p>
          <a:p>
            <a:pPr marL="1106487" lvl="1" indent="-285750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</a:rPr>
              <a:t>Pipe </a:t>
            </a:r>
            <a:r>
              <a:rPr lang="en-US" sz="1400" dirty="0">
                <a:latin typeface="+mj-lt"/>
              </a:rPr>
              <a:t>wrap installation</a:t>
            </a:r>
          </a:p>
          <a:p>
            <a:pPr marL="1106487" lvl="1" indent="-285750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</a:rPr>
              <a:t>Faucet </a:t>
            </a:r>
            <a:r>
              <a:rPr lang="en-US" sz="1400" dirty="0">
                <a:latin typeface="+mj-lt"/>
              </a:rPr>
              <a:t>aerators</a:t>
            </a:r>
          </a:p>
          <a:p>
            <a:pPr marL="1106487" lvl="1" indent="-285750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</a:rPr>
              <a:t>Furnace </a:t>
            </a:r>
            <a:r>
              <a:rPr lang="en-US" sz="1400" dirty="0">
                <a:latin typeface="+mj-lt"/>
              </a:rPr>
              <a:t>fan motors</a:t>
            </a:r>
          </a:p>
          <a:p>
            <a:pPr marL="1106487" lvl="1" indent="-285750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</a:rPr>
              <a:t>Heat </a:t>
            </a:r>
            <a:r>
              <a:rPr lang="en-US" sz="1400" dirty="0">
                <a:latin typeface="+mj-lt"/>
              </a:rPr>
              <a:t>pump and/or AC tune ups</a:t>
            </a:r>
          </a:p>
          <a:p>
            <a:pPr marL="1106487" lvl="1" indent="-285750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</a:rPr>
              <a:t>Air </a:t>
            </a:r>
            <a:r>
              <a:rPr lang="en-US" sz="1400" dirty="0">
                <a:latin typeface="+mj-lt"/>
              </a:rPr>
              <a:t>sealing or duct sealing</a:t>
            </a:r>
          </a:p>
          <a:p>
            <a:pPr marL="649287" indent="-285750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600" dirty="0" smtClean="0">
              <a:latin typeface="+mj-lt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57"/>
          <a:stretch/>
        </p:blipFill>
        <p:spPr bwMode="auto">
          <a:xfrm>
            <a:off x="4861330" y="830179"/>
            <a:ext cx="3813437" cy="3557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30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8775" y="429640"/>
            <a:ext cx="8564909" cy="558901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Rockwell" panose="02060603020205020403" pitchFamily="18" charset="0"/>
              </a:rPr>
              <a:t>Conservation</a:t>
            </a:r>
            <a:endParaRPr lang="en-US" b="0" dirty="0">
              <a:latin typeface="Rockwell" panose="02060603020205020403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0432" y="4578865"/>
            <a:ext cx="3390682" cy="269288"/>
          </a:xfrm>
        </p:spPr>
        <p:txBody>
          <a:bodyPr/>
          <a:lstStyle/>
          <a:p>
            <a:fld id="{05B165B3-CA9F-4247-9B86-9F339461A9DC}" type="datetime4">
              <a:rPr lang="en-US" smtClean="0"/>
              <a:pPr/>
              <a:t>January 14, 2019</a:t>
            </a:fld>
            <a:r>
              <a:rPr lang="en-US" dirty="0" smtClean="0"/>
              <a:t> – all information subject to change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DA1C9F-493B-1949-8986-469B5A47FFD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5048" y="830179"/>
            <a:ext cx="7969610" cy="1335505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buClr>
                <a:schemeClr val="accent2"/>
              </a:buClr>
            </a:pPr>
            <a:r>
              <a:rPr lang="en-US" sz="1600" b="1" dirty="0" smtClean="0">
                <a:latin typeface="+mj-lt"/>
              </a:rPr>
              <a:t>Low Cost/No Cost methods to conserve energy and keep bills low</a:t>
            </a:r>
          </a:p>
          <a:p>
            <a:pPr marL="514350" indent="-171450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Turn off lights and unplug equipment (power strips)</a:t>
            </a:r>
          </a:p>
          <a:p>
            <a:pPr marL="514350" indent="-171450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Set the thermostat:</a:t>
            </a:r>
          </a:p>
          <a:p>
            <a:pPr marL="857250" lvl="1" indent="-171450">
              <a:spcBef>
                <a:spcPts val="300"/>
              </a:spcBef>
              <a:buClr>
                <a:schemeClr val="accent2"/>
              </a:buClr>
              <a:buFontTx/>
              <a:buChar char="-"/>
            </a:pPr>
            <a:r>
              <a:rPr lang="en-US" sz="1400" dirty="0" smtClean="0">
                <a:latin typeface="+mj-lt"/>
              </a:rPr>
              <a:t>68° in winter</a:t>
            </a:r>
          </a:p>
          <a:p>
            <a:pPr marL="857250" lvl="1" indent="-171450">
              <a:spcBef>
                <a:spcPts val="300"/>
              </a:spcBef>
              <a:buClr>
                <a:schemeClr val="accent2"/>
              </a:buClr>
              <a:buFontTx/>
              <a:buChar char="-"/>
            </a:pPr>
            <a:r>
              <a:rPr lang="en-US" sz="1400" dirty="0" smtClean="0">
                <a:latin typeface="+mj-lt"/>
              </a:rPr>
              <a:t>78</a:t>
            </a:r>
            <a:r>
              <a:rPr lang="en-US" sz="1400" dirty="0" smtClean="0"/>
              <a:t>°</a:t>
            </a:r>
            <a:r>
              <a:rPr lang="en-US" sz="1400" dirty="0" smtClean="0">
                <a:latin typeface="+mj-lt"/>
              </a:rPr>
              <a:t> in summer – use fans to keep comfortable</a:t>
            </a:r>
          </a:p>
          <a:p>
            <a:pPr marL="514350" indent="-171450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Keep the fridge between </a:t>
            </a:r>
            <a:r>
              <a:rPr lang="en-US" sz="1600" dirty="0" smtClean="0">
                <a:latin typeface="+mj-lt"/>
              </a:rPr>
              <a:t>36</a:t>
            </a:r>
            <a:r>
              <a:rPr lang="en-US" sz="1600" dirty="0" smtClean="0"/>
              <a:t>°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and </a:t>
            </a:r>
            <a:r>
              <a:rPr lang="en-US" sz="1600" dirty="0" smtClean="0">
                <a:latin typeface="+mj-lt"/>
              </a:rPr>
              <a:t>39</a:t>
            </a:r>
            <a:r>
              <a:rPr lang="en-US" sz="1600" dirty="0" smtClean="0"/>
              <a:t>°</a:t>
            </a:r>
            <a:endParaRPr lang="en-US" sz="1600" dirty="0" smtClean="0">
              <a:latin typeface="+mj-lt"/>
            </a:endParaRPr>
          </a:p>
          <a:p>
            <a:pPr marL="514350" indent="-171450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Use LED light bulbs – use 75% less energy than incandescent</a:t>
            </a:r>
          </a:p>
          <a:p>
            <a:pPr marL="514350" indent="-171450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Wash full loads of dishes and clothes</a:t>
            </a:r>
          </a:p>
          <a:p>
            <a:pPr marL="514350" indent="-171450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Set the water heater to 120</a:t>
            </a:r>
            <a:r>
              <a:rPr lang="en-US" sz="1600" dirty="0" smtClean="0"/>
              <a:t>° </a:t>
            </a:r>
            <a:r>
              <a:rPr lang="en-US" sz="1600" dirty="0" smtClean="0">
                <a:latin typeface="+mj-lt"/>
              </a:rPr>
              <a:t>-125</a:t>
            </a:r>
            <a:r>
              <a:rPr lang="en-US" sz="1600" dirty="0" smtClean="0"/>
              <a:t>°</a:t>
            </a:r>
            <a:endParaRPr lang="en-US" sz="1600" dirty="0" smtClean="0">
              <a:latin typeface="+mj-lt"/>
            </a:endParaRPr>
          </a:p>
          <a:p>
            <a:pPr marL="514350" indent="-171450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Use window shades </a:t>
            </a:r>
          </a:p>
          <a:p>
            <a:pPr marL="857250" lvl="1" indent="-171450">
              <a:spcBef>
                <a:spcPts val="300"/>
              </a:spcBef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US" sz="1400" dirty="0">
                <a:latin typeface="+mj-lt"/>
              </a:rPr>
              <a:t>Summer – keep closed during the day</a:t>
            </a:r>
          </a:p>
          <a:p>
            <a:pPr marL="857250" lvl="1" indent="-171450">
              <a:spcBef>
                <a:spcPts val="300"/>
              </a:spcBef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US" sz="1400" dirty="0">
                <a:latin typeface="+mj-lt"/>
              </a:rPr>
              <a:t>Winter – open to </a:t>
            </a:r>
            <a:r>
              <a:rPr lang="en-US" sz="1400" dirty="0" smtClean="0">
                <a:latin typeface="+mj-lt"/>
              </a:rPr>
              <a:t>take advantage natural heat from the sun</a:t>
            </a:r>
            <a:endParaRPr lang="en-US" sz="1400" dirty="0">
              <a:latin typeface="+mj-lt"/>
            </a:endParaRPr>
          </a:p>
          <a:p>
            <a:pPr marL="628650" indent="-285750">
              <a:spcBef>
                <a:spcPts val="3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373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minionEnergy_PowerPoint_Template">
  <a:themeElements>
    <a:clrScheme name="Dominion">
      <a:dk1>
        <a:sysClr val="windowText" lastClr="000000"/>
      </a:dk1>
      <a:lt1>
        <a:sysClr val="window" lastClr="FFFFFF"/>
      </a:lt1>
      <a:dk2>
        <a:srgbClr val="0072CE"/>
      </a:dk2>
      <a:lt2>
        <a:srgbClr val="FFFFFF"/>
      </a:lt2>
      <a:accent1>
        <a:srgbClr val="0072CE"/>
      </a:accent1>
      <a:accent2>
        <a:srgbClr val="1D4F91"/>
      </a:accent2>
      <a:accent3>
        <a:srgbClr val="009639"/>
      </a:accent3>
      <a:accent4>
        <a:srgbClr val="A15A95"/>
      </a:accent4>
      <a:accent5>
        <a:srgbClr val="C8102E"/>
      </a:accent5>
      <a:accent6>
        <a:srgbClr val="FF8700"/>
      </a:accent6>
      <a:hlink>
        <a:srgbClr val="768692"/>
      </a:hlink>
      <a:folHlink>
        <a:srgbClr val="E0A52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C71224EB6624E9DC6A4146758F383" ma:contentTypeVersion="2" ma:contentTypeDescription="Create a new document." ma:contentTypeScope="" ma:versionID="3159eb925dbcf9b769cfc3e84582e00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7E1BE5-B793-4F36-A702-26CF5D26C983}">
  <ds:schemaRefs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E446836-0B9C-42A6-A2E6-2D9B5DE41E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CCB5BD-E4BB-4B11-A9EC-8FBB57E92F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DominionEnergy_PowerPoint_Template.potx</Template>
  <TotalTime>3759</TotalTime>
  <Words>771</Words>
  <Application>Microsoft Office PowerPoint</Application>
  <PresentationFormat>On-screen Show (16:9)</PresentationFormat>
  <Paragraphs>162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Rockwell</vt:lpstr>
      <vt:lpstr>Wingdings</vt:lpstr>
      <vt:lpstr>Wingdings 3</vt:lpstr>
      <vt:lpstr>DominionEnergy_PowerPoint_Template</vt:lpstr>
      <vt:lpstr>Dominion Energy® EnergyShare</vt:lpstr>
      <vt:lpstr>Increase in Assistance</vt:lpstr>
      <vt:lpstr>Program Intent </vt:lpstr>
      <vt:lpstr>Program Components </vt:lpstr>
      <vt:lpstr>Program Seasons</vt:lpstr>
      <vt:lpstr>Eligibility by Age</vt:lpstr>
      <vt:lpstr>Eligibility –Veterans &amp; Persons Living with Disabilities</vt:lpstr>
      <vt:lpstr>Weatherization</vt:lpstr>
      <vt:lpstr>Conservation</vt:lpstr>
      <vt:lpstr>Help and 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Engert</dc:creator>
  <cp:lastModifiedBy>Wright, Phoebe (VDSS)</cp:lastModifiedBy>
  <cp:revision>133</cp:revision>
  <cp:lastPrinted>2018-01-10T18:12:57Z</cp:lastPrinted>
  <dcterms:created xsi:type="dcterms:W3CDTF">2017-02-07T14:17:27Z</dcterms:created>
  <dcterms:modified xsi:type="dcterms:W3CDTF">2019-01-14T15:26:50Z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0x0101004E3C71224EB6624E9DC6A4146758F383</vt:lpwstr>
  </property>
</Properties>
</file>