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397" r:id="rId2"/>
    <p:sldId id="396" r:id="rId3"/>
    <p:sldId id="398" r:id="rId4"/>
    <p:sldId id="412" r:id="rId5"/>
    <p:sldId id="406" r:id="rId6"/>
    <p:sldId id="408" r:id="rId7"/>
    <p:sldId id="443" r:id="rId8"/>
    <p:sldId id="444" r:id="rId9"/>
    <p:sldId id="405" r:id="rId10"/>
    <p:sldId id="413" r:id="rId11"/>
    <p:sldId id="429" r:id="rId12"/>
    <p:sldId id="376" r:id="rId13"/>
    <p:sldId id="415" r:id="rId14"/>
    <p:sldId id="416" r:id="rId15"/>
    <p:sldId id="409" r:id="rId16"/>
    <p:sldId id="430" r:id="rId17"/>
    <p:sldId id="431" r:id="rId18"/>
    <p:sldId id="417" r:id="rId19"/>
    <p:sldId id="445" r:id="rId20"/>
    <p:sldId id="446" r:id="rId21"/>
    <p:sldId id="268"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guide id="3" orient="horz" pos="2928">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A9A"/>
    <a:srgbClr val="005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8" autoAdjust="0"/>
    <p:restoredTop sz="88557" autoAdjust="0"/>
  </p:normalViewPr>
  <p:slideViewPr>
    <p:cSldViewPr>
      <p:cViewPr varScale="1">
        <p:scale>
          <a:sx n="91" d="100"/>
          <a:sy n="91" d="100"/>
        </p:scale>
        <p:origin x="45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552" y="3556"/>
      </p:cViewPr>
      <p:guideLst>
        <p:guide orient="horz" pos="2932"/>
        <p:guide pos="2212"/>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703" tIns="46851" rIns="93703" bIns="46851"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3703" tIns="46851" rIns="93703" bIns="46851" rtlCol="0"/>
          <a:lstStyle>
            <a:lvl1pPr algn="r">
              <a:defRPr sz="1200"/>
            </a:lvl1pPr>
          </a:lstStyle>
          <a:p>
            <a:fld id="{02A5BB13-F411-4FA7-8637-77ACE08B7981}" type="datetimeFigureOut">
              <a:rPr lang="en-US" smtClean="0"/>
              <a:t>2/13/2019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703" tIns="46851" rIns="93703" bIns="468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3703" tIns="46851" rIns="93703" bIns="46851" rtlCol="0" anchor="b"/>
          <a:lstStyle>
            <a:lvl1pPr algn="r">
              <a:defRPr sz="1200"/>
            </a:lvl1pPr>
          </a:lstStyle>
          <a:p>
            <a:fld id="{31F3CAD8-8F77-4821-943B-330094616DFC}" type="slidenum">
              <a:rPr lang="en-US" smtClean="0"/>
              <a:t>‹#›</a:t>
            </a:fld>
            <a:endParaRPr lang="en-US" dirty="0"/>
          </a:p>
        </p:txBody>
      </p:sp>
    </p:spTree>
    <p:extLst>
      <p:ext uri="{BB962C8B-B14F-4D97-AF65-F5344CB8AC3E}">
        <p14:creationId xmlns:p14="http://schemas.microsoft.com/office/powerpoint/2010/main" val="95304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2421" cy="465137"/>
          </a:xfrm>
          <a:prstGeom prst="rect">
            <a:avLst/>
          </a:prstGeom>
        </p:spPr>
        <p:txBody>
          <a:bodyPr vert="horz" lIns="91956" tIns="45978" rIns="91956" bIns="45978" rtlCol="0"/>
          <a:lstStyle>
            <a:lvl1pPr algn="l">
              <a:defRPr sz="1200"/>
            </a:lvl1pPr>
          </a:lstStyle>
          <a:p>
            <a:endParaRPr lang="en-US" dirty="0"/>
          </a:p>
        </p:txBody>
      </p:sp>
      <p:sp>
        <p:nvSpPr>
          <p:cNvPr id="3" name="Date Placeholder 2"/>
          <p:cNvSpPr>
            <a:spLocks noGrp="1"/>
          </p:cNvSpPr>
          <p:nvPr>
            <p:ph type="dt" idx="1"/>
          </p:nvPr>
        </p:nvSpPr>
        <p:spPr>
          <a:xfrm>
            <a:off x="3884030" y="2"/>
            <a:ext cx="2972421" cy="465137"/>
          </a:xfrm>
          <a:prstGeom prst="rect">
            <a:avLst/>
          </a:prstGeom>
        </p:spPr>
        <p:txBody>
          <a:bodyPr vert="horz" lIns="91956" tIns="45978" rIns="91956" bIns="45978" rtlCol="0"/>
          <a:lstStyle>
            <a:lvl1pPr algn="r">
              <a:defRPr sz="1200"/>
            </a:lvl1pPr>
          </a:lstStyle>
          <a:p>
            <a:fld id="{378FBC70-FEF3-41FC-9123-8FDEA999722D}" type="datetimeFigureOut">
              <a:rPr lang="en-US" smtClean="0"/>
              <a:t>2/13/2019</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956" tIns="45978" rIns="91956" bIns="45978" rtlCol="0" anchor="ctr"/>
          <a:lstStyle/>
          <a:p>
            <a:endParaRPr lang="en-US" dirty="0"/>
          </a:p>
        </p:txBody>
      </p:sp>
      <p:sp>
        <p:nvSpPr>
          <p:cNvPr id="5" name="Notes Placeholder 4"/>
          <p:cNvSpPr>
            <a:spLocks noGrp="1"/>
          </p:cNvSpPr>
          <p:nvPr>
            <p:ph type="body" sz="quarter" idx="3"/>
          </p:nvPr>
        </p:nvSpPr>
        <p:spPr>
          <a:xfrm>
            <a:off x="686421" y="4416427"/>
            <a:ext cx="5485158" cy="4183063"/>
          </a:xfrm>
          <a:prstGeom prst="rect">
            <a:avLst/>
          </a:prstGeom>
        </p:spPr>
        <p:txBody>
          <a:bodyPr vert="horz" lIns="91956" tIns="45978" rIns="91956" bIns="459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77"/>
            <a:ext cx="2972421" cy="465137"/>
          </a:xfrm>
          <a:prstGeom prst="rect">
            <a:avLst/>
          </a:prstGeom>
        </p:spPr>
        <p:txBody>
          <a:bodyPr vert="horz" lIns="91956" tIns="45978" rIns="91956" bIns="459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30" y="8829677"/>
            <a:ext cx="2972421" cy="465137"/>
          </a:xfrm>
          <a:prstGeom prst="rect">
            <a:avLst/>
          </a:prstGeom>
        </p:spPr>
        <p:txBody>
          <a:bodyPr vert="horz" lIns="91956" tIns="45978" rIns="91956" bIns="45978" rtlCol="0" anchor="b"/>
          <a:lstStyle>
            <a:lvl1pPr algn="r">
              <a:defRPr sz="1200"/>
            </a:lvl1pPr>
          </a:lstStyle>
          <a:p>
            <a:fld id="{7992D1B7-6ADF-4A8F-9974-ED9C7DDBF5EF}" type="slidenum">
              <a:rPr lang="en-US" smtClean="0"/>
              <a:t>‹#›</a:t>
            </a:fld>
            <a:endParaRPr lang="en-US" dirty="0"/>
          </a:p>
        </p:txBody>
      </p:sp>
    </p:spTree>
    <p:extLst>
      <p:ext uri="{BB962C8B-B14F-4D97-AF65-F5344CB8AC3E}">
        <p14:creationId xmlns:p14="http://schemas.microsoft.com/office/powerpoint/2010/main" val="311247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1</a:t>
            </a:fld>
            <a:endParaRPr lang="en-US" dirty="0"/>
          </a:p>
        </p:txBody>
      </p:sp>
    </p:spTree>
    <p:extLst>
      <p:ext uri="{BB962C8B-B14F-4D97-AF65-F5344CB8AC3E}">
        <p14:creationId xmlns:p14="http://schemas.microsoft.com/office/powerpoint/2010/main" val="208914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Updates to include other covered groups</a:t>
            </a:r>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10</a:t>
            </a:fld>
            <a:endParaRPr lang="en-US" dirty="0"/>
          </a:p>
        </p:txBody>
      </p:sp>
    </p:spTree>
    <p:extLst>
      <p:ext uri="{BB962C8B-B14F-4D97-AF65-F5344CB8AC3E}">
        <p14:creationId xmlns:p14="http://schemas.microsoft.com/office/powerpoint/2010/main" val="105803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RCs will need to enroll individuals if they don’t already have an enrollee ID. We are working on steps to give consultants that process as well as a form for agencies to use to complete the demographic info RCs need to complete the enrollment.</a:t>
            </a:r>
          </a:p>
          <a:p>
            <a:r>
              <a:rPr lang="en-US" dirty="0" smtClean="0"/>
              <a:t>Change: this would be applicable to LIFC vs. expansion</a:t>
            </a:r>
          </a:p>
          <a:p>
            <a:r>
              <a:rPr lang="en-US" dirty="0" smtClean="0"/>
              <a:t>Renewal: You do have to change the renewal date in MMIS which could affect other’s eligibility; remember you have to look at other changes as well. They may be eligible using regular point in time rules at the next renewal before looking at gap filling rule.</a:t>
            </a:r>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11</a:t>
            </a:fld>
            <a:endParaRPr lang="en-US" dirty="0"/>
          </a:p>
        </p:txBody>
      </p:sp>
    </p:spTree>
    <p:extLst>
      <p:ext uri="{BB962C8B-B14F-4D97-AF65-F5344CB8AC3E}">
        <p14:creationId xmlns:p14="http://schemas.microsoft.com/office/powerpoint/2010/main" val="236846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F656A-55E2-4654-856D-37168F5BF8D5}" type="slidenum">
              <a:rPr lang="en-US" smtClean="0"/>
              <a:t>12</a:t>
            </a:fld>
            <a:endParaRPr lang="en-US" dirty="0"/>
          </a:p>
        </p:txBody>
      </p:sp>
    </p:spTree>
    <p:extLst>
      <p:ext uri="{BB962C8B-B14F-4D97-AF65-F5344CB8AC3E}">
        <p14:creationId xmlns:p14="http://schemas.microsoft.com/office/powerpoint/2010/main" val="383203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Even though Charles meets a tax dependent exception as his parents file separately, they are married. This family does not meet ATPC rules.</a:t>
            </a:r>
          </a:p>
          <a:p>
            <a:endParaRPr lang="en-US" dirty="0" smtClean="0"/>
          </a:p>
          <a:p>
            <a:r>
              <a:rPr lang="en-US" dirty="0" smtClean="0"/>
              <a:t>Yes: Rebecca can be evaluated, we do not know if she is eligible for not yet only because we don’t have income details at this time.</a:t>
            </a:r>
          </a:p>
          <a:p>
            <a:endParaRPr lang="en-US" dirty="0" smtClean="0"/>
          </a:p>
          <a:p>
            <a:r>
              <a:rPr lang="en-US" dirty="0" smtClean="0"/>
              <a:t>Yes: Eliza can be evaluated, but remember that the HH will include Gloria as the tax filing rules must be used. (this is a changed answer</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B2DF656A-55E2-4654-856D-37168F5BF8D5}" type="slidenum">
              <a:rPr lang="en-US" smtClean="0"/>
              <a:t>13</a:t>
            </a:fld>
            <a:endParaRPr lang="en-US" dirty="0"/>
          </a:p>
        </p:txBody>
      </p:sp>
    </p:spTree>
    <p:extLst>
      <p:ext uri="{BB962C8B-B14F-4D97-AF65-F5344CB8AC3E}">
        <p14:creationId xmlns:p14="http://schemas.microsoft.com/office/powerpoint/2010/main" val="338796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Since the unmarried parents live in the home and do not file jointly, the tax dependent meets an exception and since the dependent is over income for Medicaid/FAMIS, the gap-filling rule will be evaluated.</a:t>
            </a:r>
          </a:p>
          <a:p>
            <a:endParaRPr lang="en-US" dirty="0" smtClean="0"/>
          </a:p>
          <a:p>
            <a:r>
              <a:rPr lang="en-US" dirty="0" smtClean="0"/>
              <a:t>Yes: The same situation as #4 applies. It does not matter that both parents file taxes or not, but that the individual who is over income is part of a tax HH.</a:t>
            </a:r>
          </a:p>
          <a:p>
            <a:endParaRPr lang="en-US" dirty="0" smtClean="0"/>
          </a:p>
          <a:p>
            <a:r>
              <a:rPr lang="en-US" dirty="0" smtClean="0"/>
              <a:t>No: The individual must be ineligible for Medicaid an FAMIS solely due to income.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14</a:t>
            </a:fld>
            <a:endParaRPr lang="en-US" dirty="0"/>
          </a:p>
        </p:txBody>
      </p:sp>
    </p:spTree>
    <p:extLst>
      <p:ext uri="{BB962C8B-B14F-4D97-AF65-F5344CB8AC3E}">
        <p14:creationId xmlns:p14="http://schemas.microsoft.com/office/powerpoint/2010/main" val="427907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15</a:t>
            </a:fld>
            <a:endParaRPr lang="en-US" dirty="0"/>
          </a:p>
        </p:txBody>
      </p:sp>
    </p:spTree>
    <p:extLst>
      <p:ext uri="{BB962C8B-B14F-4D97-AF65-F5344CB8AC3E}">
        <p14:creationId xmlns:p14="http://schemas.microsoft.com/office/powerpoint/2010/main" val="77908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16</a:t>
            </a:fld>
            <a:endParaRPr lang="en-US" dirty="0"/>
          </a:p>
        </p:txBody>
      </p:sp>
    </p:spTree>
    <p:extLst>
      <p:ext uri="{BB962C8B-B14F-4D97-AF65-F5344CB8AC3E}">
        <p14:creationId xmlns:p14="http://schemas.microsoft.com/office/powerpoint/2010/main" val="107057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17</a:t>
            </a:fld>
            <a:endParaRPr lang="en-US" dirty="0"/>
          </a:p>
        </p:txBody>
      </p:sp>
    </p:spTree>
    <p:extLst>
      <p:ext uri="{BB962C8B-B14F-4D97-AF65-F5344CB8AC3E}">
        <p14:creationId xmlns:p14="http://schemas.microsoft.com/office/powerpoint/2010/main" val="320458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for update in policy.</a:t>
            </a:r>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18</a:t>
            </a:fld>
            <a:endParaRPr lang="en-US" dirty="0"/>
          </a:p>
        </p:txBody>
      </p:sp>
    </p:spTree>
    <p:extLst>
      <p:ext uri="{BB962C8B-B14F-4D97-AF65-F5344CB8AC3E}">
        <p14:creationId xmlns:p14="http://schemas.microsoft.com/office/powerpoint/2010/main" val="27137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19</a:t>
            </a:fld>
            <a:endParaRPr lang="en-US" dirty="0"/>
          </a:p>
        </p:txBody>
      </p:sp>
    </p:spTree>
    <p:extLst>
      <p:ext uri="{BB962C8B-B14F-4D97-AF65-F5344CB8AC3E}">
        <p14:creationId xmlns:p14="http://schemas.microsoft.com/office/powerpoint/2010/main" val="26248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2</a:t>
            </a:fld>
            <a:endParaRPr lang="en-US" dirty="0"/>
          </a:p>
        </p:txBody>
      </p:sp>
    </p:spTree>
    <p:extLst>
      <p:ext uri="{BB962C8B-B14F-4D97-AF65-F5344CB8AC3E}">
        <p14:creationId xmlns:p14="http://schemas.microsoft.com/office/powerpoint/2010/main" val="1227861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policy</a:t>
            </a:r>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20</a:t>
            </a:fld>
            <a:endParaRPr lang="en-US" dirty="0"/>
          </a:p>
        </p:txBody>
      </p:sp>
    </p:spTree>
    <p:extLst>
      <p:ext uri="{BB962C8B-B14F-4D97-AF65-F5344CB8AC3E}">
        <p14:creationId xmlns:p14="http://schemas.microsoft.com/office/powerpoint/2010/main" val="419789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2D1B7-6ADF-4A8F-9974-ED9C7DDBF5EF}" type="slidenum">
              <a:rPr lang="en-US" smtClean="0"/>
              <a:t>21</a:t>
            </a:fld>
            <a:endParaRPr lang="en-US" dirty="0"/>
          </a:p>
        </p:txBody>
      </p:sp>
    </p:spTree>
    <p:extLst>
      <p:ext uri="{BB962C8B-B14F-4D97-AF65-F5344CB8AC3E}">
        <p14:creationId xmlns:p14="http://schemas.microsoft.com/office/powerpoint/2010/main" val="123335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3</a:t>
            </a:fld>
            <a:endParaRPr lang="en-US" dirty="0"/>
          </a:p>
        </p:txBody>
      </p:sp>
    </p:spTree>
    <p:extLst>
      <p:ext uri="{BB962C8B-B14F-4D97-AF65-F5344CB8AC3E}">
        <p14:creationId xmlns:p14="http://schemas.microsoft.com/office/powerpoint/2010/main" val="60974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4</a:t>
            </a:fld>
            <a:endParaRPr lang="en-US" dirty="0"/>
          </a:p>
        </p:txBody>
      </p:sp>
    </p:spTree>
    <p:extLst>
      <p:ext uri="{BB962C8B-B14F-4D97-AF65-F5344CB8AC3E}">
        <p14:creationId xmlns:p14="http://schemas.microsoft.com/office/powerpoint/2010/main" val="203524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used to say dependent, now is tax filing household.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5</a:t>
            </a:fld>
            <a:endParaRPr lang="en-US" dirty="0"/>
          </a:p>
        </p:txBody>
      </p:sp>
    </p:spTree>
    <p:extLst>
      <p:ext uri="{BB962C8B-B14F-4D97-AF65-F5344CB8AC3E}">
        <p14:creationId xmlns:p14="http://schemas.microsoft.com/office/powerpoint/2010/main" val="265752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used to be only the tax dependent that met the exception, now for any member of the filling HH who is over income using point in time income determination; also if applicable since this could be applicable for adults.</a:t>
            </a:r>
          </a:p>
          <a:p>
            <a:endParaRPr lang="en-US" dirty="0"/>
          </a:p>
        </p:txBody>
      </p:sp>
      <p:sp>
        <p:nvSpPr>
          <p:cNvPr id="4" name="Slide Number Placeholder 3"/>
          <p:cNvSpPr>
            <a:spLocks noGrp="1"/>
          </p:cNvSpPr>
          <p:nvPr>
            <p:ph type="sldNum" sz="quarter" idx="10"/>
          </p:nvPr>
        </p:nvSpPr>
        <p:spPr/>
        <p:txBody>
          <a:bodyPr/>
          <a:lstStyle/>
          <a:p>
            <a:fld id="{B2DF656A-55E2-4654-856D-37168F5BF8D5}" type="slidenum">
              <a:rPr lang="en-US" smtClean="0"/>
              <a:t>6</a:t>
            </a:fld>
            <a:endParaRPr lang="en-US" dirty="0"/>
          </a:p>
        </p:txBody>
      </p:sp>
    </p:spTree>
    <p:extLst>
      <p:ext uri="{BB962C8B-B14F-4D97-AF65-F5344CB8AC3E}">
        <p14:creationId xmlns:p14="http://schemas.microsoft.com/office/powerpoint/2010/main" val="28235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F656A-55E2-4654-856D-37168F5BF8D5}" type="slidenum">
              <a:rPr lang="en-US" smtClean="0"/>
              <a:t>7</a:t>
            </a:fld>
            <a:endParaRPr lang="en-US" dirty="0"/>
          </a:p>
        </p:txBody>
      </p:sp>
    </p:spTree>
    <p:extLst>
      <p:ext uri="{BB962C8B-B14F-4D97-AF65-F5344CB8AC3E}">
        <p14:creationId xmlns:p14="http://schemas.microsoft.com/office/powerpoint/2010/main" val="399834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income for the months of the year that have already passed is added to projected income for the remainder of the year.</a:t>
            </a:r>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8</a:t>
            </a:fld>
            <a:endParaRPr lang="en-US" dirty="0"/>
          </a:p>
        </p:txBody>
      </p:sp>
    </p:spTree>
    <p:extLst>
      <p:ext uri="{BB962C8B-B14F-4D97-AF65-F5344CB8AC3E}">
        <p14:creationId xmlns:p14="http://schemas.microsoft.com/office/powerpoint/2010/main" val="254668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VEC is an addition</a:t>
            </a:r>
          </a:p>
          <a:p>
            <a:r>
              <a:rPr lang="en-US" dirty="0" smtClean="0"/>
              <a:t>Updated countable income based on policy updates</a:t>
            </a:r>
          </a:p>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t>9</a:t>
            </a:fld>
            <a:endParaRPr lang="en-US" dirty="0"/>
          </a:p>
        </p:txBody>
      </p:sp>
    </p:spTree>
    <p:extLst>
      <p:ext uri="{BB962C8B-B14F-4D97-AF65-F5344CB8AC3E}">
        <p14:creationId xmlns:p14="http://schemas.microsoft.com/office/powerpoint/2010/main" val="11617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 y="0"/>
            <a:ext cx="9142858" cy="6857143"/>
          </a:xfrm>
          <a:prstGeom prst="rect">
            <a:avLst/>
          </a:prstGeom>
        </p:spPr>
      </p:pic>
      <p:sp>
        <p:nvSpPr>
          <p:cNvPr id="9" name="Text Placeholder 8"/>
          <p:cNvSpPr>
            <a:spLocks noGrp="1"/>
          </p:cNvSpPr>
          <p:nvPr>
            <p:ph type="body" sz="quarter" idx="10" hasCustomPrompt="1"/>
          </p:nvPr>
        </p:nvSpPr>
        <p:spPr>
          <a:xfrm>
            <a:off x="1142" y="3124200"/>
            <a:ext cx="9142858" cy="533400"/>
          </a:xfrm>
        </p:spPr>
        <p:txBody>
          <a:bodyPr/>
          <a:lstStyle>
            <a:lvl1pPr marL="0" indent="0" algn="ctr">
              <a:buNone/>
              <a:defRPr sz="3200"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a:lnSpc>
                <a:spcPct val="110000"/>
              </a:lnSpc>
              <a:spcAft>
                <a:spcPts val="1200"/>
              </a:spcAft>
            </a:pPr>
            <a:r>
              <a:rPr lang="en-US" sz="2400" b="1" dirty="0" smtClean="0">
                <a:solidFill>
                  <a:schemeClr val="bg1"/>
                </a:solidFill>
              </a:rPr>
              <a:t>Title</a:t>
            </a:r>
          </a:p>
        </p:txBody>
      </p:sp>
      <p:sp>
        <p:nvSpPr>
          <p:cNvPr id="13" name="Text Placeholder 12"/>
          <p:cNvSpPr>
            <a:spLocks noGrp="1"/>
          </p:cNvSpPr>
          <p:nvPr>
            <p:ph type="body" sz="quarter" idx="11" hasCustomPrompt="1"/>
          </p:nvPr>
        </p:nvSpPr>
        <p:spPr>
          <a:xfrm>
            <a:off x="1142" y="3886200"/>
            <a:ext cx="9142858" cy="364123"/>
          </a:xfrm>
        </p:spPr>
        <p:txBody>
          <a:bodyPr>
            <a:normAutofit/>
          </a:bodyPr>
          <a:lstStyle>
            <a:lvl1pPr marL="0" indent="0" algn="ctr">
              <a:buNone/>
              <a:defRPr sz="1600" i="1" baseline="0">
                <a:solidFill>
                  <a:schemeClr val="bg1"/>
                </a:solidFill>
              </a:defRPr>
            </a:lvl1pPr>
          </a:lstStyle>
          <a:p>
            <a:pPr lvl="0"/>
            <a:r>
              <a:rPr lang="en-US" dirty="0" smtClean="0"/>
              <a:t>Month #, Year</a:t>
            </a:r>
            <a:endParaRPr lang="en-US" dirty="0"/>
          </a:p>
        </p:txBody>
      </p:sp>
      <p:sp>
        <p:nvSpPr>
          <p:cNvPr id="15" name="Text Placeholder 14"/>
          <p:cNvSpPr>
            <a:spLocks noGrp="1"/>
          </p:cNvSpPr>
          <p:nvPr>
            <p:ph type="body" sz="quarter" idx="12" hasCustomPrompt="1"/>
          </p:nvPr>
        </p:nvSpPr>
        <p:spPr>
          <a:xfrm>
            <a:off x="0" y="4360863"/>
            <a:ext cx="9144000" cy="363537"/>
          </a:xfrm>
        </p:spPr>
        <p:txBody>
          <a:bodyPr>
            <a:noAutofit/>
          </a:bodyPr>
          <a:lstStyle>
            <a:lvl1pPr marL="0" indent="0" algn="ctr">
              <a:buNone/>
              <a:defRPr sz="1600" i="1">
                <a:solidFill>
                  <a:schemeClr val="bg1"/>
                </a:solidFill>
              </a:defRPr>
            </a:lvl1pPr>
            <a:lvl2pPr>
              <a:defRPr sz="1600" i="1">
                <a:solidFill>
                  <a:schemeClr val="bg1"/>
                </a:solidFill>
              </a:defRPr>
            </a:lvl2pPr>
            <a:lvl3pPr>
              <a:defRPr sz="1600" i="1">
                <a:solidFill>
                  <a:schemeClr val="bg1"/>
                </a:solidFill>
              </a:defRPr>
            </a:lvl3pPr>
            <a:lvl4pPr>
              <a:defRPr sz="1600" i="1">
                <a:solidFill>
                  <a:schemeClr val="bg1"/>
                </a:solidFill>
              </a:defRPr>
            </a:lvl4pPr>
            <a:lvl5pPr>
              <a:defRPr sz="1600" i="1">
                <a:solidFill>
                  <a:schemeClr val="bg1"/>
                </a:solidFill>
              </a:defRPr>
            </a:lvl5pPr>
          </a:lstStyle>
          <a:p>
            <a:pPr lvl="0"/>
            <a:r>
              <a:rPr lang="en-US" dirty="0" smtClean="0"/>
              <a:t>Margaret Schultze, VDSS Commissioner</a:t>
            </a:r>
            <a:endParaRPr lang="en-US" dirty="0"/>
          </a:p>
        </p:txBody>
      </p:sp>
    </p:spTree>
    <p:extLst>
      <p:ext uri="{BB962C8B-B14F-4D97-AF65-F5344CB8AC3E}">
        <p14:creationId xmlns:p14="http://schemas.microsoft.com/office/powerpoint/2010/main" val="2368932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1639650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12447404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F87F4B-2091-40AE-9408-63A7FD6FB617}"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0"/>
            <a:ext cx="9142858" cy="6857143"/>
          </a:xfrm>
          <a:prstGeom prst="rect">
            <a:avLst/>
          </a:prstGeom>
        </p:spPr>
      </p:pic>
    </p:spTree>
    <p:extLst>
      <p:ext uri="{BB962C8B-B14F-4D97-AF65-F5344CB8AC3E}">
        <p14:creationId xmlns:p14="http://schemas.microsoft.com/office/powerpoint/2010/main" val="189919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839813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3028495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34407469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401962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2546207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
            <a:ext cx="9144000" cy="1295401"/>
          </a:xfrm>
          <a:prstGeom prst="rect">
            <a:avLst/>
          </a:prstGeom>
          <a:solidFill>
            <a:srgbClr val="005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543800" y="-1"/>
            <a:ext cx="1600200" cy="1295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Box 7"/>
          <p:cNvSpPr txBox="1"/>
          <p:nvPr userDrawn="1"/>
        </p:nvSpPr>
        <p:spPr>
          <a:xfrm>
            <a:off x="8001000" y="-33483"/>
            <a:ext cx="1295400" cy="2554545"/>
          </a:xfrm>
          <a:prstGeom prst="rect">
            <a:avLst/>
          </a:prstGeom>
          <a:noFill/>
        </p:spPr>
        <p:txBody>
          <a:bodyPr wrap="square" rtlCol="0">
            <a:spAutoFit/>
          </a:bodyPr>
          <a:lstStyle/>
          <a:p>
            <a:fld id="{59E694B7-7D74-48D4-B98D-83E8B8CA19A4}" type="slidenum">
              <a:rPr lang="en-US" sz="8000" smtClean="0">
                <a:solidFill>
                  <a:schemeClr val="bg1"/>
                </a:solidFill>
                <a:latin typeface="Tw Cen MT Condensed Extra Bold" panose="020B0803020202020204" pitchFamily="34" charset="0"/>
              </a:rPr>
              <a:t>‹#›</a:t>
            </a:fld>
            <a:endParaRPr lang="en-US" sz="8000" dirty="0">
              <a:solidFill>
                <a:schemeClr val="bg1"/>
              </a:solidFill>
              <a:latin typeface="Tw Cen MT Condensed Extra Bold" panose="020B0803020202020204" pitchFamily="34" charset="0"/>
            </a:endParaRPr>
          </a:p>
        </p:txBody>
      </p:sp>
      <p:sp>
        <p:nvSpPr>
          <p:cNvPr id="9" name="Rectangle 8"/>
          <p:cNvSpPr/>
          <p:nvPr userDrawn="1"/>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 Placeholder 7"/>
          <p:cNvSpPr>
            <a:spLocks noGrp="1"/>
          </p:cNvSpPr>
          <p:nvPr>
            <p:ph type="body" sz="half" idx="2"/>
          </p:nvPr>
        </p:nvSpPr>
        <p:spPr>
          <a:xfrm>
            <a:off x="685800" y="1524000"/>
            <a:ext cx="7010400" cy="4621057"/>
          </a:xfrm>
        </p:spPr>
        <p:txBody>
          <a:bodyPr>
            <a:noAutofit/>
          </a:bodyPr>
          <a:lstStyle/>
          <a:p>
            <a:pPr lvl="0">
              <a:spcBef>
                <a:spcPts val="0"/>
              </a:spcBef>
              <a:spcAft>
                <a:spcPts val="1200"/>
              </a:spcAft>
            </a:pPr>
            <a:r>
              <a:rPr lang="en-US" sz="1600" smtClean="0"/>
              <a:t>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5394366"/>
            <a:ext cx="823827" cy="823827"/>
          </a:xfrm>
          <a:prstGeom prst="rect">
            <a:avLst/>
          </a:prstGeom>
        </p:spPr>
      </p:pic>
      <p:sp>
        <p:nvSpPr>
          <p:cNvPr id="15" name="Text Placeholder 14"/>
          <p:cNvSpPr>
            <a:spLocks noGrp="1"/>
          </p:cNvSpPr>
          <p:nvPr>
            <p:ph type="body" sz="quarter" idx="10" hasCustomPrompt="1"/>
          </p:nvPr>
        </p:nvSpPr>
        <p:spPr>
          <a:xfrm>
            <a:off x="228600" y="152400"/>
            <a:ext cx="7010400" cy="990600"/>
          </a:xfrm>
        </p:spPr>
        <p:txBody>
          <a:bodyPr>
            <a:normAutofit/>
          </a:bodyPr>
          <a:lstStyle>
            <a:lvl1pPr marL="0" indent="0">
              <a:buNone/>
              <a:defRPr sz="4800" b="1">
                <a:solidFill>
                  <a:schemeClr val="bg1"/>
                </a:solidFill>
              </a:defRPr>
            </a:lvl1pPr>
          </a:lstStyle>
          <a:p>
            <a:pPr lvl="0"/>
            <a:r>
              <a:rPr lang="en-US" dirty="0" smtClean="0"/>
              <a:t>Slide Title</a:t>
            </a:r>
            <a:endParaRPr lang="en-US" dirty="0"/>
          </a:p>
        </p:txBody>
      </p:sp>
    </p:spTree>
    <p:extLst>
      <p:ext uri="{BB962C8B-B14F-4D97-AF65-F5344CB8AC3E}">
        <p14:creationId xmlns:p14="http://schemas.microsoft.com/office/powerpoint/2010/main" val="4861853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26546262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A5DF4C-EAC3-4A71-9E11-C0E7CB384808}" type="datetimeFigureOut">
              <a:rPr lang="en-US" smtClean="0"/>
              <a:t>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F87F4B-2091-40AE-9408-63A7FD6FB617}" type="slidenum">
              <a:rPr lang="en-US" smtClean="0"/>
              <a:t>‹#›</a:t>
            </a:fld>
            <a:endParaRPr lang="en-US" dirty="0"/>
          </a:p>
        </p:txBody>
      </p:sp>
    </p:spTree>
    <p:extLst>
      <p:ext uri="{BB962C8B-B14F-4D97-AF65-F5344CB8AC3E}">
        <p14:creationId xmlns:p14="http://schemas.microsoft.com/office/powerpoint/2010/main" val="31764302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5DF4C-EAC3-4A71-9E11-C0E7CB384808}" type="datetimeFigureOut">
              <a:rPr lang="en-US" smtClean="0"/>
              <a:t>2/13/2019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7F4B-2091-40AE-9408-63A7FD6FB617}" type="slidenum">
              <a:rPr lang="en-US" smtClean="0"/>
              <a:t>‹#›</a:t>
            </a:fld>
            <a:endParaRPr lang="en-US" dirty="0"/>
          </a:p>
        </p:txBody>
      </p:sp>
      <p:sp>
        <p:nvSpPr>
          <p:cNvPr id="8" name="Subtitle 3"/>
          <p:cNvSpPr txBox="1">
            <a:spLocks/>
          </p:cNvSpPr>
          <p:nvPr userDrawn="1"/>
        </p:nvSpPr>
        <p:spPr>
          <a:xfrm>
            <a:off x="304800" y="3200400"/>
            <a:ext cx="8610600" cy="21256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10000"/>
              </a:lnSpc>
              <a:spcAft>
                <a:spcPts val="1200"/>
              </a:spcAft>
            </a:pPr>
            <a:r>
              <a:rPr lang="en-US" sz="2400" b="1" dirty="0" smtClean="0">
                <a:solidFill>
                  <a:schemeClr val="bg1"/>
                </a:solidFill>
              </a:rPr>
              <a:t>Presentation Title</a:t>
            </a:r>
          </a:p>
          <a:p>
            <a:pPr algn="ctr">
              <a:lnSpc>
                <a:spcPct val="110000"/>
              </a:lnSpc>
              <a:spcAft>
                <a:spcPts val="1200"/>
              </a:spcAft>
            </a:pPr>
            <a:r>
              <a:rPr lang="en-US" sz="1600" i="1" dirty="0" smtClean="0">
                <a:solidFill>
                  <a:schemeClr val="bg1"/>
                </a:solidFill>
              </a:rPr>
              <a:t>Month #, 2017</a:t>
            </a:r>
          </a:p>
          <a:p>
            <a:pPr algn="ctr">
              <a:lnSpc>
                <a:spcPct val="110000"/>
              </a:lnSpc>
              <a:spcAft>
                <a:spcPts val="1200"/>
              </a:spcAft>
            </a:pPr>
            <a:r>
              <a:rPr lang="en-US" sz="1600" i="1" dirty="0" smtClean="0">
                <a:solidFill>
                  <a:schemeClr val="bg1"/>
                </a:solidFill>
              </a:rPr>
              <a:t>Margaret Schultze, VDSS Commissioner</a:t>
            </a:r>
          </a:p>
          <a:p>
            <a:pPr algn="ctr">
              <a:lnSpc>
                <a:spcPct val="110000"/>
              </a:lnSpc>
              <a:spcAft>
                <a:spcPts val="1200"/>
              </a:spcAft>
            </a:pPr>
            <a:endParaRPr lang="en-US" sz="1600" i="1" dirty="0">
              <a:solidFill>
                <a:schemeClr val="bg1"/>
              </a:solidFill>
            </a:endParaRPr>
          </a:p>
        </p:txBody>
      </p:sp>
    </p:spTree>
    <p:extLst>
      <p:ext uri="{BB962C8B-B14F-4D97-AF65-F5344CB8AC3E}">
        <p14:creationId xmlns:p14="http://schemas.microsoft.com/office/powerpoint/2010/main" val="3598969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p:cNvSpPr txBox="1">
            <a:spLocks/>
          </p:cNvSpPr>
          <p:nvPr/>
        </p:nvSpPr>
        <p:spPr>
          <a:xfrm>
            <a:off x="0" y="5181600"/>
            <a:ext cx="9142858" cy="1676400"/>
          </a:xfrm>
          <a:prstGeom prst="rect">
            <a:avLst/>
          </a:prstGeom>
          <a:solidFill>
            <a:schemeClr val="accent1">
              <a:lumMod val="75000"/>
            </a:schemeClr>
          </a:solidFill>
          <a:ln>
            <a:noFill/>
          </a:ln>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Gap-Filling </a:t>
            </a:r>
            <a:r>
              <a:rPr lang="en-US" sz="2400" b="1" dirty="0" smtClean="0">
                <a:solidFill>
                  <a:schemeClr val="bg1"/>
                </a:solidFill>
              </a:rPr>
              <a:t>Rules</a:t>
            </a:r>
          </a:p>
          <a:p>
            <a:pPr algn="ctr"/>
            <a:r>
              <a:rPr lang="en-US" sz="2400" b="1" dirty="0">
                <a:solidFill>
                  <a:schemeClr val="bg1"/>
                </a:solidFill>
              </a:rPr>
              <a:t>DMAS TN-8 Effective 04/01/2018</a:t>
            </a:r>
          </a:p>
          <a:p>
            <a:pPr algn="ctr"/>
            <a:r>
              <a:rPr lang="en-US" sz="2400" b="1" dirty="0">
                <a:solidFill>
                  <a:schemeClr val="bg1"/>
                </a:solidFill>
              </a:rPr>
              <a:t>Updated: DMAS TN-11 Effective </a:t>
            </a:r>
            <a:r>
              <a:rPr lang="en-US" sz="2400" b="1" dirty="0" smtClean="0">
                <a:solidFill>
                  <a:schemeClr val="bg1"/>
                </a:solidFill>
              </a:rPr>
              <a:t>01/01/2019</a:t>
            </a:r>
            <a:endParaRPr lang="en-US" sz="2400" b="1" dirty="0">
              <a:solidFill>
                <a:schemeClr val="bg1"/>
              </a:solidFill>
            </a:endParaRPr>
          </a:p>
        </p:txBody>
      </p:sp>
    </p:spTree>
    <p:extLst>
      <p:ext uri="{BB962C8B-B14F-4D97-AF65-F5344CB8AC3E}">
        <p14:creationId xmlns:p14="http://schemas.microsoft.com/office/powerpoint/2010/main" val="1573133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91200" y="1600200"/>
            <a:ext cx="2667000" cy="461665"/>
          </a:xfrm>
          <a:prstGeom prst="rect">
            <a:avLst/>
          </a:prstGeom>
          <a:noFill/>
        </p:spPr>
        <p:txBody>
          <a:bodyPr wrap="square" rtlCol="0">
            <a:spAutoFit/>
          </a:bodyPr>
          <a:lstStyle/>
          <a:p>
            <a:endParaRPr lang="en-US" sz="2400" dirty="0">
              <a:latin typeface="Garamond" panose="02020404030301010803" pitchFamily="18" charset="0"/>
            </a:endParaRPr>
          </a:p>
        </p:txBody>
      </p:sp>
      <p:sp>
        <p:nvSpPr>
          <p:cNvPr id="3" name="TextBox 2"/>
          <p:cNvSpPr txBox="1"/>
          <p:nvPr/>
        </p:nvSpPr>
        <p:spPr>
          <a:xfrm>
            <a:off x="152400" y="228600"/>
            <a:ext cx="7239000" cy="723275"/>
          </a:xfrm>
          <a:prstGeom prst="rect">
            <a:avLst/>
          </a:prstGeom>
          <a:noFill/>
        </p:spPr>
        <p:txBody>
          <a:bodyPr wrap="square" rtlCol="0">
            <a:spAutoFit/>
          </a:bodyPr>
          <a:lstStyle/>
          <a:p>
            <a:r>
              <a:rPr lang="en-US" sz="4100" b="1">
                <a:solidFill>
                  <a:schemeClr val="bg1"/>
                </a:solidFill>
                <a:latin typeface="+mj-lt"/>
              </a:rPr>
              <a:t>Business Process: Evaluation</a:t>
            </a:r>
            <a:endParaRPr lang="en-US" sz="4100" b="1" dirty="0">
              <a:solidFill>
                <a:schemeClr val="bg1"/>
              </a:solidFill>
              <a:latin typeface="+mj-lt"/>
            </a:endParaRPr>
          </a:p>
        </p:txBody>
      </p:sp>
      <p:sp>
        <p:nvSpPr>
          <p:cNvPr id="5" name="Text Placeholder 4"/>
          <p:cNvSpPr>
            <a:spLocks noGrp="1"/>
          </p:cNvSpPr>
          <p:nvPr>
            <p:ph type="body" sz="half" idx="2"/>
          </p:nvPr>
        </p:nvSpPr>
        <p:spPr>
          <a:xfrm>
            <a:off x="152400" y="1447800"/>
            <a:ext cx="8839200" cy="3505200"/>
          </a:xfrm>
        </p:spPr>
        <p:txBody>
          <a:bodyPr/>
          <a:lstStyle/>
          <a:p>
            <a:r>
              <a:rPr lang="en-US" sz="2000" dirty="0"/>
              <a:t>If an individual’s eligibility results in MN, </a:t>
            </a:r>
            <a:r>
              <a:rPr lang="en-US" sz="2000" b="1" i="1" dirty="0"/>
              <a:t>or a denial/closure for income, </a:t>
            </a:r>
            <a:r>
              <a:rPr lang="en-US" sz="2000" dirty="0"/>
              <a:t>ask yourself the following questions to determine if you must evaluate the individual under the gap-filling rules:</a:t>
            </a:r>
          </a:p>
          <a:p>
            <a:pPr lvl="1"/>
            <a:r>
              <a:rPr lang="en-US" sz="1800" dirty="0"/>
              <a:t>Is the individual ineligible for Medicaid and FAMIS solely due to income?</a:t>
            </a:r>
          </a:p>
          <a:p>
            <a:pPr lvl="2"/>
            <a:r>
              <a:rPr lang="en-US" sz="1600" dirty="0"/>
              <a:t>If yes, continue.</a:t>
            </a:r>
          </a:p>
          <a:p>
            <a:pPr lvl="2"/>
            <a:r>
              <a:rPr lang="en-US" sz="1600" dirty="0"/>
              <a:t>If no, the individual is not eligible for the gap-filling rule evaluation.</a:t>
            </a:r>
          </a:p>
          <a:p>
            <a:pPr lvl="1"/>
            <a:r>
              <a:rPr lang="en-US" sz="1800" dirty="0"/>
              <a:t>Is the individual </a:t>
            </a:r>
            <a:r>
              <a:rPr lang="en-US" sz="1800" b="1" i="1" dirty="0"/>
              <a:t>part of a tax filing household (including a tax dependent that met an exception)?</a:t>
            </a:r>
          </a:p>
          <a:p>
            <a:pPr lvl="2"/>
            <a:r>
              <a:rPr lang="en-US" sz="1600" dirty="0"/>
              <a:t>If yes, then the individual is eligible for the gap-filling rule evaluation. Continue the evaluation on the next slide for income.</a:t>
            </a:r>
          </a:p>
          <a:p>
            <a:pPr lvl="2"/>
            <a:r>
              <a:rPr lang="en-US" sz="1600" dirty="0"/>
              <a:t>If no, the individual is not eligible for the gap-filling rule evaluation.</a:t>
            </a:r>
          </a:p>
          <a:p>
            <a:endParaRPr lang="en-US" sz="2000" dirty="0"/>
          </a:p>
        </p:txBody>
      </p:sp>
      <p:sp>
        <p:nvSpPr>
          <p:cNvPr id="4" name="TextBox 3"/>
          <p:cNvSpPr txBox="1"/>
          <p:nvPr/>
        </p:nvSpPr>
        <p:spPr>
          <a:xfrm>
            <a:off x="152400" y="5105400"/>
            <a:ext cx="7772400" cy="1015663"/>
          </a:xfrm>
          <a:prstGeom prst="rect">
            <a:avLst/>
          </a:prstGeom>
          <a:noFill/>
        </p:spPr>
        <p:txBody>
          <a:bodyPr wrap="square" rtlCol="0">
            <a:spAutoFit/>
          </a:bodyPr>
          <a:lstStyle/>
          <a:p>
            <a:r>
              <a:rPr lang="en-US" sz="2000" dirty="0"/>
              <a:t>Note: A child’s eligibility will be evaluated in the following order – FAMIS Plus </a:t>
            </a:r>
            <a:r>
              <a:rPr lang="en-US" sz="2000" dirty="0" smtClean="0">
                <a:sym typeface="Wingdings" panose="05000000000000000000" pitchFamily="2" charset="2"/>
              </a:rPr>
              <a:t></a:t>
            </a:r>
            <a:r>
              <a:rPr lang="en-US" sz="2000" dirty="0" smtClean="0"/>
              <a:t> </a:t>
            </a:r>
            <a:r>
              <a:rPr lang="en-US" sz="2000" dirty="0"/>
              <a:t>Extended MA (if LIFC parent/caretaker-relative exists and went to Extended) </a:t>
            </a:r>
            <a:r>
              <a:rPr lang="en-US" sz="2000" dirty="0" smtClean="0">
                <a:sym typeface="Wingdings" panose="05000000000000000000" pitchFamily="2" charset="2"/>
              </a:rPr>
              <a:t></a:t>
            </a:r>
            <a:r>
              <a:rPr lang="en-US" sz="2000" dirty="0" smtClean="0"/>
              <a:t> </a:t>
            </a:r>
            <a:r>
              <a:rPr lang="en-US" sz="2000" dirty="0"/>
              <a:t>FAMIS  </a:t>
            </a:r>
            <a:r>
              <a:rPr lang="en-US" sz="2000" dirty="0" smtClean="0">
                <a:sym typeface="Wingdings" panose="05000000000000000000" pitchFamily="2" charset="2"/>
              </a:rPr>
              <a:t></a:t>
            </a:r>
            <a:r>
              <a:rPr lang="en-US" sz="2000" dirty="0" smtClean="0"/>
              <a:t> </a:t>
            </a:r>
            <a:r>
              <a:rPr lang="en-US" sz="2000" dirty="0"/>
              <a:t>Gap-Filling Rules for Medicaid </a:t>
            </a:r>
            <a:r>
              <a:rPr lang="en-US" sz="2000" dirty="0" smtClean="0">
                <a:sym typeface="Wingdings" panose="05000000000000000000" pitchFamily="2" charset="2"/>
              </a:rPr>
              <a:t> </a:t>
            </a:r>
            <a:r>
              <a:rPr lang="en-US" sz="2000" dirty="0" smtClean="0"/>
              <a:t>MN</a:t>
            </a:r>
            <a:endParaRPr lang="en-US" sz="2000" dirty="0"/>
          </a:p>
        </p:txBody>
      </p:sp>
    </p:spTree>
    <p:extLst>
      <p:ext uri="{BB962C8B-B14F-4D97-AF65-F5344CB8AC3E}">
        <p14:creationId xmlns:p14="http://schemas.microsoft.com/office/powerpoint/2010/main" val="381774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57009" y="1371600"/>
            <a:ext cx="8839200" cy="4648200"/>
          </a:xfrm>
        </p:spPr>
        <p:txBody>
          <a:bodyPr/>
          <a:lstStyle/>
          <a:p>
            <a:r>
              <a:rPr lang="en-US" sz="1900" dirty="0"/>
              <a:t>Determine the household for the individual using the APTC rules (tax filer, jointly filing spouse, tax dependents).</a:t>
            </a:r>
          </a:p>
          <a:p>
            <a:endParaRPr lang="en-US" sz="1100" dirty="0"/>
          </a:p>
          <a:p>
            <a:r>
              <a:rPr lang="en-US" sz="1900" dirty="0"/>
              <a:t>Determine the annual income for the calendar year in which benefits are sought for the household. This includes prior month’s income (or lack of income) and projecting monthly income for the remaining calendar months.</a:t>
            </a:r>
          </a:p>
          <a:p>
            <a:endParaRPr lang="en-US" sz="1100" dirty="0"/>
          </a:p>
          <a:p>
            <a:r>
              <a:rPr lang="en-US" sz="1900" dirty="0"/>
              <a:t>Compare the annual income to the 100% FPL limit in M04, Appendix 1. </a:t>
            </a:r>
            <a:r>
              <a:rPr lang="en-US" sz="1900" b="1" i="1" dirty="0"/>
              <a:t>Then compare the income to the covered group’s income limit, without the 5% disregard. </a:t>
            </a:r>
            <a:r>
              <a:rPr lang="en-US" sz="1900" dirty="0"/>
              <a:t>If the individual’s income is below the limit and they meet all other covered group requirements, enroll directly in MMIS. If the individual’s income is over the limit, provide the opportunity to be evaluated and enrolled in a spenddown.</a:t>
            </a:r>
          </a:p>
          <a:p>
            <a:endParaRPr lang="en-US" sz="1100" dirty="0"/>
          </a:p>
          <a:p>
            <a:r>
              <a:rPr lang="en-US" sz="1900" b="1" i="1" dirty="0"/>
              <a:t>At the time of enrollment, change the renewal date to January of the </a:t>
            </a:r>
            <a:endParaRPr lang="en-US" sz="1900" b="1" i="1" dirty="0" smtClean="0"/>
          </a:p>
          <a:p>
            <a:pPr marL="0" indent="0">
              <a:spcBef>
                <a:spcPts val="0"/>
              </a:spcBef>
              <a:buNone/>
            </a:pPr>
            <a:r>
              <a:rPr lang="en-US" sz="1900" b="1" i="1" dirty="0" smtClean="0"/>
              <a:t>      following </a:t>
            </a:r>
            <a:r>
              <a:rPr lang="en-US" sz="1900" b="1" i="1" dirty="0"/>
              <a:t>year. </a:t>
            </a:r>
          </a:p>
          <a:p>
            <a:endParaRPr lang="en-US" sz="2000" dirty="0"/>
          </a:p>
        </p:txBody>
      </p:sp>
      <p:sp>
        <p:nvSpPr>
          <p:cNvPr id="3" name="Text Placeholder 2"/>
          <p:cNvSpPr>
            <a:spLocks noGrp="1"/>
          </p:cNvSpPr>
          <p:nvPr>
            <p:ph type="body" sz="quarter" idx="10"/>
          </p:nvPr>
        </p:nvSpPr>
        <p:spPr>
          <a:xfrm>
            <a:off x="162264" y="228600"/>
            <a:ext cx="7010400" cy="838200"/>
          </a:xfrm>
        </p:spPr>
        <p:txBody>
          <a:bodyPr>
            <a:normAutofit/>
          </a:bodyPr>
          <a:lstStyle/>
          <a:p>
            <a:r>
              <a:rPr lang="en-US" sz="4100">
                <a:latin typeface="+mj-lt"/>
              </a:rPr>
              <a:t>Business Process: Evaluation</a:t>
            </a:r>
            <a:endParaRPr lang="en-US" sz="4100" dirty="0">
              <a:latin typeface="+mj-lt"/>
            </a:endParaRPr>
          </a:p>
        </p:txBody>
      </p:sp>
    </p:spTree>
    <p:extLst>
      <p:ext uri="{BB962C8B-B14F-4D97-AF65-F5344CB8AC3E}">
        <p14:creationId xmlns:p14="http://schemas.microsoft.com/office/powerpoint/2010/main" val="2010412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600" y="1447800"/>
            <a:ext cx="8534400" cy="4648200"/>
          </a:xfrm>
        </p:spPr>
        <p:txBody>
          <a:bodyPr/>
          <a:lstStyle/>
          <a:p>
            <a:pPr marL="457200" lvl="1" indent="0">
              <a:buNone/>
            </a:pPr>
            <a:endParaRPr lang="en-US" sz="1600" dirty="0"/>
          </a:p>
          <a:p>
            <a:pPr marL="457200" lvl="1" indent="0">
              <a:buNone/>
            </a:pPr>
            <a:endParaRPr lang="en-US" sz="1600" dirty="0" smtClean="0"/>
          </a:p>
          <a:p>
            <a:pPr marL="457200" lvl="1" indent="0">
              <a:buNone/>
            </a:pPr>
            <a:endParaRPr lang="en-US" sz="1600" dirty="0"/>
          </a:p>
          <a:p>
            <a:pPr marL="457200" lvl="1" indent="0">
              <a:buNone/>
            </a:pPr>
            <a:endParaRPr lang="en-US" sz="1600" dirty="0" smtClean="0"/>
          </a:p>
          <a:p>
            <a:pPr marL="457200" lvl="1" indent="0">
              <a:buNone/>
            </a:pPr>
            <a:endParaRPr lang="en-US" sz="1600" dirty="0"/>
          </a:p>
          <a:p>
            <a:pPr marL="457200" lvl="1" indent="0">
              <a:buNone/>
            </a:pPr>
            <a:endParaRPr lang="en-US" sz="1600" dirty="0" smtClean="0"/>
          </a:p>
          <a:p>
            <a:pPr marL="457200" lvl="1" indent="0">
              <a:buNone/>
            </a:pPr>
            <a:endParaRPr lang="en-US" sz="1600" dirty="0"/>
          </a:p>
          <a:p>
            <a:pPr lvl="1"/>
            <a:endParaRPr lang="en-US" sz="2000" dirty="0" smtClean="0"/>
          </a:p>
          <a:p>
            <a:endParaRPr lang="en-US" dirty="0"/>
          </a:p>
        </p:txBody>
      </p:sp>
      <p:sp>
        <p:nvSpPr>
          <p:cNvPr id="19" name="TextBox 18"/>
          <p:cNvSpPr txBox="1"/>
          <p:nvPr/>
        </p:nvSpPr>
        <p:spPr>
          <a:xfrm>
            <a:off x="6326875" y="4953000"/>
            <a:ext cx="2131325" cy="1143000"/>
          </a:xfrm>
          <a:prstGeom prst="rect">
            <a:avLst/>
          </a:prstGeom>
          <a:noFill/>
        </p:spPr>
        <p:txBody>
          <a:bodyPr wrap="square" rtlCol="0">
            <a:spAutoFit/>
          </a:bodyPr>
          <a:lstStyle/>
          <a:p>
            <a:endParaRPr lang="en-US" dirty="0"/>
          </a:p>
        </p:txBody>
      </p:sp>
      <p:sp>
        <p:nvSpPr>
          <p:cNvPr id="20" name="TextBox 19"/>
          <p:cNvSpPr txBox="1"/>
          <p:nvPr/>
        </p:nvSpPr>
        <p:spPr>
          <a:xfrm>
            <a:off x="6326875" y="4953000"/>
            <a:ext cx="1750325" cy="990600"/>
          </a:xfrm>
          <a:prstGeom prst="rect">
            <a:avLst/>
          </a:prstGeom>
          <a:noFill/>
        </p:spPr>
        <p:txBody>
          <a:bodyPr wrap="square" rtlCol="0">
            <a:spAutoFit/>
          </a:bodyPr>
          <a:lstStyle/>
          <a:p>
            <a:endParaRPr lang="en-US" dirty="0"/>
          </a:p>
        </p:txBody>
      </p:sp>
      <p:sp>
        <p:nvSpPr>
          <p:cNvPr id="2" name="Text Placeholder 1"/>
          <p:cNvSpPr>
            <a:spLocks noGrp="1"/>
          </p:cNvSpPr>
          <p:nvPr>
            <p:ph type="body" sz="quarter" idx="10"/>
          </p:nvPr>
        </p:nvSpPr>
        <p:spPr>
          <a:xfrm>
            <a:off x="210207" y="304800"/>
            <a:ext cx="7010400" cy="689696"/>
          </a:xfrm>
        </p:spPr>
        <p:txBody>
          <a:bodyPr>
            <a:normAutofit lnSpcReduction="10000"/>
          </a:bodyPr>
          <a:lstStyle/>
          <a:p>
            <a:r>
              <a:rPr lang="en-US" sz="4100"/>
              <a:t>Business Process: VaCMS</a:t>
            </a:r>
            <a:endParaRPr lang="en-US" sz="4100" dirty="0"/>
          </a:p>
        </p:txBody>
      </p:sp>
      <p:sp>
        <p:nvSpPr>
          <p:cNvPr id="6" name="TextBox 5"/>
          <p:cNvSpPr txBox="1"/>
          <p:nvPr/>
        </p:nvSpPr>
        <p:spPr>
          <a:xfrm>
            <a:off x="152400" y="1447800"/>
            <a:ext cx="8839200" cy="4431983"/>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IBP “MAGI Gap-Filling Rule” is available as the functionality does not exist at this time. Use the IBP in combination with this presentation to complete the full evaluation.</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2000" dirty="0"/>
              <a:t>Any information used for the gap-filling rule evaluation and notices/correspondence sent must still be uploaded into VaCMS. The evaluation of eligibility should be documented under Case Comments.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2000" dirty="0"/>
              <a:t>If the individual is eligible using gap-filling rules, the enrollment will have to take place outside of VaCMS but the individual’s eligibility must be closed within VaCMS.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2000" dirty="0"/>
              <a:t>LDSS must keep track of all individuals under this evaluation for ongoing case maintenance. Changes in information may lead to an evaluation of eligibility not requiring the gap-filling rules.</a:t>
            </a:r>
          </a:p>
        </p:txBody>
      </p:sp>
    </p:spTree>
    <p:extLst>
      <p:ext uri="{BB962C8B-B14F-4D97-AF65-F5344CB8AC3E}">
        <p14:creationId xmlns:p14="http://schemas.microsoft.com/office/powerpoint/2010/main" val="1062873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600" y="1447800"/>
            <a:ext cx="8534400" cy="4648200"/>
          </a:xfrm>
        </p:spPr>
        <p:txBody>
          <a:bodyPr/>
          <a:lstStyle/>
          <a:p>
            <a:pPr marL="457200" lvl="1" indent="0">
              <a:buNone/>
            </a:pPr>
            <a:endParaRPr lang="en-US" sz="1600" dirty="0"/>
          </a:p>
          <a:p>
            <a:pPr marL="457200" lvl="1" indent="0">
              <a:buNone/>
            </a:pPr>
            <a:endParaRPr lang="en-US" sz="1600" dirty="0" smtClean="0"/>
          </a:p>
          <a:p>
            <a:pPr marL="457200" lvl="1" indent="0">
              <a:buNone/>
            </a:pPr>
            <a:endParaRPr lang="en-US" sz="1600" dirty="0"/>
          </a:p>
          <a:p>
            <a:pPr marL="457200" lvl="1" indent="0">
              <a:buNone/>
            </a:pPr>
            <a:endParaRPr lang="en-US" sz="1600" dirty="0" smtClean="0"/>
          </a:p>
          <a:p>
            <a:pPr marL="457200" lvl="1" indent="0">
              <a:buNone/>
            </a:pPr>
            <a:endParaRPr lang="en-US" sz="1600" dirty="0"/>
          </a:p>
          <a:p>
            <a:pPr lvl="1"/>
            <a:endParaRPr lang="en-US" sz="2000" dirty="0" smtClean="0"/>
          </a:p>
          <a:p>
            <a:endParaRPr lang="en-US" dirty="0"/>
          </a:p>
        </p:txBody>
      </p:sp>
      <p:sp>
        <p:nvSpPr>
          <p:cNvPr id="5" name="Text Placeholder 4"/>
          <p:cNvSpPr>
            <a:spLocks noGrp="1"/>
          </p:cNvSpPr>
          <p:nvPr>
            <p:ph type="body" sz="quarter" idx="10"/>
          </p:nvPr>
        </p:nvSpPr>
        <p:spPr>
          <a:xfrm>
            <a:off x="152400" y="296559"/>
            <a:ext cx="7315200" cy="692671"/>
          </a:xfrm>
        </p:spPr>
        <p:txBody>
          <a:bodyPr>
            <a:noAutofit/>
          </a:bodyPr>
          <a:lstStyle/>
          <a:p>
            <a:pPr lvl="0"/>
            <a:r>
              <a:rPr lang="en-US" sz="3600" dirty="0"/>
              <a:t>Practice: Eligible for Gap-Filling Rule?</a:t>
            </a:r>
          </a:p>
        </p:txBody>
      </p:sp>
      <p:sp>
        <p:nvSpPr>
          <p:cNvPr id="19" name="TextBox 18"/>
          <p:cNvSpPr txBox="1"/>
          <p:nvPr/>
        </p:nvSpPr>
        <p:spPr>
          <a:xfrm>
            <a:off x="6326875" y="4953000"/>
            <a:ext cx="2131325" cy="1143000"/>
          </a:xfrm>
          <a:prstGeom prst="rect">
            <a:avLst/>
          </a:prstGeom>
          <a:noFill/>
        </p:spPr>
        <p:txBody>
          <a:bodyPr wrap="square" rtlCol="0">
            <a:spAutoFit/>
          </a:bodyPr>
          <a:lstStyle/>
          <a:p>
            <a:endParaRPr lang="en-US" dirty="0"/>
          </a:p>
        </p:txBody>
      </p:sp>
      <p:sp>
        <p:nvSpPr>
          <p:cNvPr id="20" name="TextBox 19"/>
          <p:cNvSpPr txBox="1"/>
          <p:nvPr/>
        </p:nvSpPr>
        <p:spPr>
          <a:xfrm>
            <a:off x="6326875" y="4953000"/>
            <a:ext cx="1750325" cy="990600"/>
          </a:xfrm>
          <a:prstGeom prst="rect">
            <a:avLst/>
          </a:prstGeom>
          <a:noFill/>
        </p:spPr>
        <p:txBody>
          <a:bodyPr wrap="square" rtlCol="0">
            <a:spAutoFit/>
          </a:bodyPr>
          <a:lstStyle/>
          <a:p>
            <a:endParaRPr lang="en-US" dirty="0"/>
          </a:p>
        </p:txBody>
      </p:sp>
      <p:sp>
        <p:nvSpPr>
          <p:cNvPr id="6" name="TextBox 5"/>
          <p:cNvSpPr txBox="1"/>
          <p:nvPr/>
        </p:nvSpPr>
        <p:spPr>
          <a:xfrm>
            <a:off x="152400" y="1447800"/>
            <a:ext cx="8839200" cy="4293483"/>
          </a:xfrm>
          <a:prstGeom prst="rect">
            <a:avLst/>
          </a:prstGeom>
          <a:noFill/>
        </p:spPr>
        <p:txBody>
          <a:bodyPr wrap="square" rtlCol="0">
            <a:spAutoFit/>
          </a:bodyPr>
          <a:lstStyle/>
          <a:p>
            <a:r>
              <a:rPr lang="en-US" sz="2000" dirty="0"/>
              <a:t>Determine if the following individuals should be evaluated using the gap-filling rules. Marital status is single unless otherwise stated.</a:t>
            </a:r>
          </a:p>
          <a:p>
            <a:endParaRPr lang="en-US" sz="1100" dirty="0"/>
          </a:p>
          <a:p>
            <a:pPr marL="457200" indent="-457200">
              <a:buFont typeface="+mj-lt"/>
              <a:buAutoNum type="arabicPeriod"/>
            </a:pPr>
            <a:r>
              <a:rPr lang="en-US" sz="2000" dirty="0"/>
              <a:t>Anita applies for her son, Charles (12). Anita is married to and living with Eric, Charles’ father; they file taxes separately and claim Charles as a tax dependent. Charles’ eligibility determination is MN due to excess income for Medicaid/FAMIS.</a:t>
            </a:r>
          </a:p>
          <a:p>
            <a:pPr marL="457200" indent="-457200">
              <a:buFont typeface="+mj-lt"/>
              <a:buAutoNum type="arabicPeriod"/>
            </a:pPr>
            <a:endParaRPr lang="en-US" sz="1100" dirty="0"/>
          </a:p>
          <a:p>
            <a:pPr marL="457200" indent="-457200">
              <a:buFont typeface="+mj-lt"/>
              <a:buAutoNum type="arabicPeriod"/>
            </a:pPr>
            <a:r>
              <a:rPr lang="en-US" sz="2000" dirty="0"/>
              <a:t>Rebecca (</a:t>
            </a:r>
            <a:r>
              <a:rPr lang="en-US" sz="2000" dirty="0" smtClean="0"/>
              <a:t>22), a tax payer, and her husband, George (23), and their tax dependent child Alisha (4) are in the home together, however Rebecca is the only one that applies. Her result is denied due to excess income.</a:t>
            </a:r>
            <a:endParaRPr lang="en-US" sz="2000" dirty="0"/>
          </a:p>
          <a:p>
            <a:pPr marL="457200" indent="-457200">
              <a:buFont typeface="+mj-lt"/>
              <a:buAutoNum type="arabicPeriod"/>
            </a:pPr>
            <a:endParaRPr lang="en-US" sz="1100" dirty="0"/>
          </a:p>
          <a:p>
            <a:pPr marL="457200" indent="-457200">
              <a:buFont typeface="+mj-lt"/>
              <a:buAutoNum type="arabicPeriod"/>
            </a:pPr>
            <a:r>
              <a:rPr lang="en-US" sz="2000" dirty="0"/>
              <a:t>Gloria applies for her granddaughter Eliza (5). Gloria files taxes and claims Eliza as a tax dependent. Eliza’s eligibility determination is MN due to excess income for </a:t>
            </a:r>
            <a:r>
              <a:rPr lang="en-US" sz="2000" dirty="0" smtClean="0"/>
              <a:t>Medicaid/FAMIS due to her SSA Auxiliary benefits.</a:t>
            </a:r>
            <a:endParaRPr lang="en-US" sz="2000" dirty="0"/>
          </a:p>
        </p:txBody>
      </p:sp>
    </p:spTree>
    <p:extLst>
      <p:ext uri="{BB962C8B-B14F-4D97-AF65-F5344CB8AC3E}">
        <p14:creationId xmlns:p14="http://schemas.microsoft.com/office/powerpoint/2010/main" val="176920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 y="304800"/>
            <a:ext cx="7315200" cy="685800"/>
          </a:xfrm>
        </p:spPr>
        <p:txBody>
          <a:bodyPr>
            <a:normAutofit/>
          </a:bodyPr>
          <a:lstStyle/>
          <a:p>
            <a:r>
              <a:rPr lang="en-US" sz="3600" dirty="0"/>
              <a:t>Practice: Eligible for Gap-Filling Rule?</a:t>
            </a:r>
          </a:p>
        </p:txBody>
      </p:sp>
      <p:sp>
        <p:nvSpPr>
          <p:cNvPr id="4" name="Text Placeholder 1"/>
          <p:cNvSpPr>
            <a:spLocks noGrp="1"/>
          </p:cNvSpPr>
          <p:nvPr>
            <p:ph type="body" sz="half" idx="2"/>
          </p:nvPr>
        </p:nvSpPr>
        <p:spPr>
          <a:xfrm>
            <a:off x="260445" y="1447800"/>
            <a:ext cx="8534400" cy="4849657"/>
          </a:xfrm>
        </p:spPr>
        <p:txBody>
          <a:bodyPr/>
          <a:lstStyle/>
          <a:p>
            <a:pPr marL="0" indent="0">
              <a:buNone/>
            </a:pPr>
            <a:r>
              <a:rPr lang="en-US" sz="1900" dirty="0"/>
              <a:t>Determine if the following individuals should be evaluated using the gap-filling rules. Marital status is single unless otherwise stated.</a:t>
            </a:r>
          </a:p>
          <a:p>
            <a:pPr marL="0" indent="0">
              <a:buNone/>
            </a:pPr>
            <a:endParaRPr lang="en-US" sz="1100" dirty="0"/>
          </a:p>
          <a:p>
            <a:pPr marL="457200" indent="-457200">
              <a:buFont typeface="+mj-lt"/>
              <a:buAutoNum type="arabicPeriod" startAt="4"/>
            </a:pPr>
            <a:r>
              <a:rPr lang="en-US" sz="1800" dirty="0"/>
              <a:t>Betty applies for her son, Xavier (8). Betty lives with Xavier’s father, Conner; they file taxes separately and Betty claims Xavier as a tax dependent. Xavier’s eligibility determination is MN due to excess income for Medicaid/FAMIS.</a:t>
            </a:r>
          </a:p>
          <a:p>
            <a:pPr marL="457200" indent="-457200">
              <a:buFont typeface="+mj-lt"/>
              <a:buAutoNum type="arabicPeriod" startAt="4"/>
            </a:pPr>
            <a:endParaRPr lang="en-US" sz="1100" dirty="0"/>
          </a:p>
          <a:p>
            <a:pPr marL="457200" indent="-457200">
              <a:buFont typeface="+mj-lt"/>
              <a:buAutoNum type="arabicPeriod" startAt="4"/>
            </a:pPr>
            <a:r>
              <a:rPr lang="en-US" sz="1800" dirty="0"/>
              <a:t>Nicholas applies for his daughter, Sabrina (2). Nicholas and Sabrina’s mother, Maria, live together. Maria does not file taxes but Nicholas does and claims Sabrina as a tax dependent. Sabrina’s eligibility determination is MN due to excess income for Medicaid/FAMIS.</a:t>
            </a:r>
          </a:p>
          <a:p>
            <a:pPr marL="457200" indent="-457200">
              <a:buFont typeface="+mj-lt"/>
              <a:buAutoNum type="arabicPeriod" startAt="4"/>
            </a:pPr>
            <a:endParaRPr lang="en-US" sz="1100" dirty="0"/>
          </a:p>
          <a:p>
            <a:pPr marL="457200" indent="-457200">
              <a:buFont typeface="+mj-lt"/>
              <a:buAutoNum type="arabicPeriod" startAt="4"/>
            </a:pPr>
            <a:r>
              <a:rPr lang="en-US" sz="1800" dirty="0"/>
              <a:t>Rebecca applies for her daughter, Penelope (16). Penelope’s father Lewis lives with Rebecca. Rebecca and Lewis file taxes separately and Lewis claims Penelope as a tax dependent. Penelope’s eligibility determination is MN due to excess income for Medicaid and is ineligible for FAMIS due to health insurance.</a:t>
            </a:r>
          </a:p>
        </p:txBody>
      </p:sp>
    </p:spTree>
    <p:extLst>
      <p:ext uri="{BB962C8B-B14F-4D97-AF65-F5344CB8AC3E}">
        <p14:creationId xmlns:p14="http://schemas.microsoft.com/office/powerpoint/2010/main" val="192756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0445" y="76200"/>
            <a:ext cx="7315200" cy="1143000"/>
          </a:xfrm>
        </p:spPr>
        <p:txBody>
          <a:bodyPr>
            <a:noAutofit/>
          </a:bodyPr>
          <a:lstStyle/>
          <a:p>
            <a:r>
              <a:rPr lang="en-US" sz="3500" dirty="0"/>
              <a:t>Putting It All Together: End to End Evaluation</a:t>
            </a:r>
          </a:p>
        </p:txBody>
      </p:sp>
      <p:sp>
        <p:nvSpPr>
          <p:cNvPr id="4" name="Text Placeholder 1"/>
          <p:cNvSpPr>
            <a:spLocks noGrp="1"/>
          </p:cNvSpPr>
          <p:nvPr>
            <p:ph type="body" sz="half" idx="2"/>
          </p:nvPr>
        </p:nvSpPr>
        <p:spPr>
          <a:xfrm>
            <a:off x="260445" y="1447800"/>
            <a:ext cx="8534400" cy="4849657"/>
          </a:xfrm>
        </p:spPr>
        <p:txBody>
          <a:bodyPr/>
          <a:lstStyle/>
          <a:p>
            <a:pPr marL="0" indent="0">
              <a:buNone/>
            </a:pPr>
            <a:r>
              <a:rPr lang="en-US" sz="2000" dirty="0"/>
              <a:t>Let’s look at Betty’s scenario (Example 4). We will use her situation to evaluate her son, Xavier, using the gap-filling rules.</a:t>
            </a:r>
          </a:p>
          <a:p>
            <a:pPr marL="0" indent="0">
              <a:buNone/>
            </a:pPr>
            <a:endParaRPr lang="en-US" sz="1500" dirty="0"/>
          </a:p>
          <a:p>
            <a:pPr marL="0" indent="0">
              <a:buNone/>
            </a:pPr>
            <a:r>
              <a:rPr lang="en-US" sz="2000" dirty="0"/>
              <a:t>Xavier’s household for gap-filling rules will be the tax filer, Betty, and Xavier. Conner is not included as he is not part of Betty’s tax household.</a:t>
            </a:r>
          </a:p>
          <a:p>
            <a:pPr marL="0" indent="0">
              <a:buNone/>
            </a:pPr>
            <a:endParaRPr lang="en-US" sz="1500" dirty="0"/>
          </a:p>
          <a:p>
            <a:pPr marL="0" indent="0">
              <a:buNone/>
            </a:pPr>
            <a:r>
              <a:rPr lang="en-US" sz="2000" dirty="0"/>
              <a:t>Betty’s annual income is verified through an employer statement as follows: She has been employed since 2016 with the same company with an annual salary of $36,000. </a:t>
            </a:r>
          </a:p>
          <a:p>
            <a:pPr marL="0" indent="0">
              <a:buNone/>
            </a:pPr>
            <a:endParaRPr lang="en-US" sz="1500" dirty="0"/>
          </a:p>
          <a:p>
            <a:pPr marL="0" indent="0">
              <a:buNone/>
            </a:pPr>
            <a:r>
              <a:rPr lang="en-US" sz="2000" dirty="0"/>
              <a:t>Since Betty’s annual income exceeds 100% FPL (</a:t>
            </a:r>
            <a:r>
              <a:rPr lang="en-US" sz="2000" b="1" i="1" dirty="0"/>
              <a:t>$</a:t>
            </a:r>
            <a:r>
              <a:rPr lang="en-US" sz="2000" b="1" i="1" dirty="0" smtClean="0"/>
              <a:t>16,910 </a:t>
            </a:r>
            <a:r>
              <a:rPr lang="en-US" sz="2000" dirty="0"/>
              <a:t>effective </a:t>
            </a:r>
            <a:r>
              <a:rPr lang="en-US" sz="2000" dirty="0" smtClean="0"/>
              <a:t>01/2019) </a:t>
            </a:r>
            <a:r>
              <a:rPr lang="en-US" sz="2000" dirty="0"/>
              <a:t>Xavier is not eligible using gap-filling rules. The agency must evaluate Xavier for MN coverage.</a:t>
            </a:r>
          </a:p>
        </p:txBody>
      </p:sp>
    </p:spTree>
    <p:extLst>
      <p:ext uri="{BB962C8B-B14F-4D97-AF65-F5344CB8AC3E}">
        <p14:creationId xmlns:p14="http://schemas.microsoft.com/office/powerpoint/2010/main" val="4246749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1600200"/>
            <a:ext cx="8843817" cy="4800600"/>
          </a:xfrm>
        </p:spPr>
        <p:txBody>
          <a:bodyPr/>
          <a:lstStyle/>
          <a:p>
            <a:pPr marL="0" indent="0">
              <a:buNone/>
            </a:pPr>
            <a:r>
              <a:rPr lang="en-US" sz="1800" dirty="0"/>
              <a:t>Now let’s look at Nicholas’ scenario (Example 5). We will use his scenario to evaluate Sabrina’s eligibility.</a:t>
            </a:r>
          </a:p>
          <a:p>
            <a:endParaRPr lang="en-US" sz="1800" dirty="0"/>
          </a:p>
          <a:p>
            <a:pPr marL="0" indent="0">
              <a:buNone/>
            </a:pPr>
            <a:r>
              <a:rPr lang="en-US" sz="1800" dirty="0"/>
              <a:t>Sabrina’s household for the gap-filling rules is Nicholas and Sabrina. Maria is not included as she is not part of Nicholas’ tax filing household, even though she is Sabrina’s mother.</a:t>
            </a:r>
          </a:p>
          <a:p>
            <a:endParaRPr lang="en-US" sz="1800" dirty="0"/>
          </a:p>
          <a:p>
            <a:pPr marL="0" indent="0">
              <a:buNone/>
            </a:pPr>
            <a:r>
              <a:rPr lang="en-US" sz="1800" dirty="0"/>
              <a:t>Nicholas’ income is as follows: Nicholas was unemployed from January – June. He started a new job on July 2nd and provided the following paystubs: July 14th - $520.50, July 28th - $750.75; he applied in August and stated his July 28th paystub is representative of his ongoing biweekly income. Annual income for Nicholas is calculated as January – June $0, July $1271.25 (actual as paystubs provided, not because of partial month income), August-December $750.75x2.15=$1614.11 monthly for total annual income of $9341.80. The household’s annual income is below the income limit (</a:t>
            </a:r>
            <a:r>
              <a:rPr lang="en-US" sz="1800" b="1" i="1" dirty="0"/>
              <a:t>$</a:t>
            </a:r>
            <a:r>
              <a:rPr lang="en-US" sz="1800" b="1" i="1" dirty="0" smtClean="0"/>
              <a:t>16,910</a:t>
            </a:r>
            <a:r>
              <a:rPr lang="en-US" sz="1800" dirty="0" smtClean="0"/>
              <a:t>) </a:t>
            </a:r>
            <a:r>
              <a:rPr lang="en-US" sz="1800" dirty="0"/>
              <a:t>and Sabrina is eligible for Medicaid using gap-filling rules. She is enrolled as AC 091.</a:t>
            </a:r>
          </a:p>
          <a:p>
            <a:endParaRPr lang="en-US" sz="2000" dirty="0"/>
          </a:p>
        </p:txBody>
      </p:sp>
      <p:sp>
        <p:nvSpPr>
          <p:cNvPr id="3" name="Text Placeholder 2"/>
          <p:cNvSpPr>
            <a:spLocks noGrp="1"/>
          </p:cNvSpPr>
          <p:nvPr>
            <p:ph type="body" sz="quarter" idx="10"/>
          </p:nvPr>
        </p:nvSpPr>
        <p:spPr>
          <a:xfrm>
            <a:off x="228600" y="152400"/>
            <a:ext cx="7010400" cy="1066800"/>
          </a:xfrm>
        </p:spPr>
        <p:txBody>
          <a:bodyPr>
            <a:noAutofit/>
          </a:bodyPr>
          <a:lstStyle/>
          <a:p>
            <a:r>
              <a:rPr lang="en-US" sz="3500" dirty="0"/>
              <a:t>Putting It All Together: End to End Evaluation</a:t>
            </a:r>
          </a:p>
        </p:txBody>
      </p:sp>
    </p:spTree>
    <p:extLst>
      <p:ext uri="{BB962C8B-B14F-4D97-AF65-F5344CB8AC3E}">
        <p14:creationId xmlns:p14="http://schemas.microsoft.com/office/powerpoint/2010/main" val="37935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04800" y="1447800"/>
            <a:ext cx="8534400" cy="4621057"/>
          </a:xfrm>
        </p:spPr>
        <p:txBody>
          <a:bodyPr/>
          <a:lstStyle/>
          <a:p>
            <a:pPr marL="0" indent="0">
              <a:buNone/>
            </a:pPr>
            <a:r>
              <a:rPr lang="en-US" sz="2000" dirty="0" smtClean="0"/>
              <a:t>Lastly, let’s look at Rebecca’s situation (2). Her tax filing HH is the same as her MAGI point in time HH, 3. She applies 11/01/19.</a:t>
            </a:r>
          </a:p>
          <a:p>
            <a:pPr marL="0" indent="0">
              <a:buNone/>
            </a:pPr>
            <a:endParaRPr lang="en-US" sz="2000" dirty="0"/>
          </a:p>
          <a:p>
            <a:pPr marL="0" indent="0">
              <a:buNone/>
            </a:pPr>
            <a:r>
              <a:rPr lang="en-US" sz="2000" dirty="0" smtClean="0"/>
              <a:t>Rebecca’s income is $1100 monthly, verified through EV and she has been employed since 2017. George’s income is $2500.00 a month at his new job. The point in time determination is $3600.00 monthly which is over income.</a:t>
            </a:r>
          </a:p>
          <a:p>
            <a:pPr marL="0" indent="0">
              <a:buNone/>
            </a:pPr>
            <a:endParaRPr lang="en-US" sz="2000" dirty="0"/>
          </a:p>
          <a:p>
            <a:pPr marL="0" indent="0">
              <a:buNone/>
            </a:pPr>
            <a:r>
              <a:rPr lang="en-US" sz="2000" dirty="0" smtClean="0"/>
              <a:t>Annual income verification shows Rebecca’s income as $1100 a month, and for George he worked Jan-Mar for a total of $1000, then was unemployed April-Sept. In October he started his new job where he made $1800 in October, then $2500 for November and is expected to make that ongoing. This means their annual income is $21000.00 which is under 100% FPL for a HH of 3, $21330.</a:t>
            </a:r>
          </a:p>
          <a:p>
            <a:pPr marL="0" indent="0">
              <a:buNone/>
            </a:pPr>
            <a:endParaRPr lang="en-US" sz="2000" dirty="0"/>
          </a:p>
          <a:p>
            <a:pPr marL="0" indent="0">
              <a:buNone/>
            </a:pPr>
            <a:r>
              <a:rPr lang="en-US" sz="2000" dirty="0" smtClean="0"/>
              <a:t>Rebecca is over for LIFC, but is eligible as </a:t>
            </a:r>
            <a:r>
              <a:rPr lang="en-US" sz="2000" dirty="0" smtClean="0"/>
              <a:t>a MAGI Adult</a:t>
            </a:r>
            <a:r>
              <a:rPr lang="en-US" sz="2000" dirty="0" smtClean="0"/>
              <a:t> </a:t>
            </a:r>
            <a:r>
              <a:rPr lang="en-US" sz="2000" dirty="0" smtClean="0"/>
              <a:t>under AC 100.</a:t>
            </a:r>
            <a:endParaRPr lang="en-US" sz="2000" dirty="0"/>
          </a:p>
        </p:txBody>
      </p:sp>
      <p:sp>
        <p:nvSpPr>
          <p:cNvPr id="3" name="Text Placeholder 2"/>
          <p:cNvSpPr>
            <a:spLocks noGrp="1"/>
          </p:cNvSpPr>
          <p:nvPr>
            <p:ph type="body" sz="quarter" idx="10"/>
          </p:nvPr>
        </p:nvSpPr>
        <p:spPr>
          <a:xfrm>
            <a:off x="304800" y="76200"/>
            <a:ext cx="7010400" cy="1066800"/>
          </a:xfrm>
        </p:spPr>
        <p:txBody>
          <a:bodyPr>
            <a:noAutofit/>
          </a:bodyPr>
          <a:lstStyle/>
          <a:p>
            <a:r>
              <a:rPr lang="en-US" sz="3500" dirty="0"/>
              <a:t>Putting It All Together: End to End Evaluation</a:t>
            </a:r>
          </a:p>
        </p:txBody>
      </p:sp>
    </p:spTree>
    <p:extLst>
      <p:ext uri="{BB962C8B-B14F-4D97-AF65-F5344CB8AC3E}">
        <p14:creationId xmlns:p14="http://schemas.microsoft.com/office/powerpoint/2010/main" val="1054884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 y="76200"/>
            <a:ext cx="7315200" cy="1143000"/>
          </a:xfrm>
        </p:spPr>
        <p:txBody>
          <a:bodyPr>
            <a:noAutofit/>
          </a:bodyPr>
          <a:lstStyle/>
          <a:p>
            <a:r>
              <a:rPr lang="en-US" sz="3500" dirty="0"/>
              <a:t>Gap-Filling Rule: Combining System and Policy</a:t>
            </a:r>
          </a:p>
        </p:txBody>
      </p:sp>
      <p:sp>
        <p:nvSpPr>
          <p:cNvPr id="4" name="Text Placeholder 1"/>
          <p:cNvSpPr>
            <a:spLocks noGrp="1"/>
          </p:cNvSpPr>
          <p:nvPr>
            <p:ph type="body" sz="half" idx="2"/>
          </p:nvPr>
        </p:nvSpPr>
        <p:spPr>
          <a:xfrm>
            <a:off x="228600" y="1371600"/>
            <a:ext cx="8534400" cy="4849657"/>
          </a:xfrm>
        </p:spPr>
        <p:txBody>
          <a:bodyPr/>
          <a:lstStyle/>
          <a:p>
            <a:pPr marL="0" indent="0">
              <a:buNone/>
            </a:pPr>
            <a:r>
              <a:rPr lang="en-US" sz="2000" dirty="0"/>
              <a:t>Now that you’ve learned the policy, procedure in VaCMS, and reviewed determining eligibility, put it all together in the following steps to complete the evaluation:</a:t>
            </a:r>
          </a:p>
          <a:p>
            <a:pPr marL="457200" indent="-457200">
              <a:buFont typeface="+mj-lt"/>
              <a:buAutoNum type="arabicPeriod"/>
            </a:pPr>
            <a:r>
              <a:rPr lang="en-US" sz="2000" dirty="0"/>
              <a:t>Determine if the MN </a:t>
            </a:r>
            <a:r>
              <a:rPr lang="en-US" sz="2000" b="1" i="1" dirty="0"/>
              <a:t>or denied/closed </a:t>
            </a:r>
            <a:r>
              <a:rPr lang="en-US" sz="2000" dirty="0"/>
              <a:t>result is due to excess income for Medicaid/FAMIS and the individual </a:t>
            </a:r>
            <a:r>
              <a:rPr lang="en-US" sz="2000" b="1" i="1" dirty="0"/>
              <a:t>is part of a tax filer household</a:t>
            </a:r>
            <a:r>
              <a:rPr lang="en-US" sz="2000" dirty="0" smtClean="0"/>
              <a:t>.</a:t>
            </a:r>
          </a:p>
          <a:p>
            <a:pPr marL="457200" indent="-457200">
              <a:buFont typeface="+mj-lt"/>
              <a:buAutoNum type="arabicPeriod"/>
            </a:pPr>
            <a:endParaRPr lang="en-US" sz="1100" dirty="0"/>
          </a:p>
          <a:p>
            <a:pPr marL="457200" indent="-457200">
              <a:buFont typeface="+mj-lt"/>
              <a:buAutoNum type="arabicPeriod"/>
            </a:pPr>
            <a:r>
              <a:rPr lang="en-US" sz="2000" dirty="0"/>
              <a:t>Determine the tax household and countable income</a:t>
            </a:r>
            <a:r>
              <a:rPr lang="en-US" sz="2000" dirty="0" smtClean="0"/>
              <a:t>.</a:t>
            </a:r>
          </a:p>
          <a:p>
            <a:pPr marL="457200" indent="-457200">
              <a:buFont typeface="+mj-lt"/>
              <a:buAutoNum type="arabicPeriod"/>
            </a:pPr>
            <a:endParaRPr lang="en-US" sz="1100" dirty="0"/>
          </a:p>
          <a:p>
            <a:pPr marL="457200" indent="-457200">
              <a:buFont typeface="+mj-lt"/>
              <a:buAutoNum type="arabicPeriod"/>
            </a:pPr>
            <a:r>
              <a:rPr lang="en-US" sz="2000" dirty="0"/>
              <a:t>Compare the household income to the 100% FPL. If the income is under 100% FPL, </a:t>
            </a:r>
            <a:r>
              <a:rPr lang="en-US" sz="2000" b="1" i="1" dirty="0"/>
              <a:t>compare to the covered group’s income limit without the 5% disregard. If eligible, </a:t>
            </a:r>
            <a:r>
              <a:rPr lang="en-US" sz="2000" dirty="0"/>
              <a:t>enroll in MMIS directly and close in VaCMS following the IBP</a:t>
            </a:r>
            <a:r>
              <a:rPr lang="en-US" sz="2000" b="1" i="1" dirty="0"/>
              <a:t>; update the renewal date to January of the following year. </a:t>
            </a:r>
            <a:r>
              <a:rPr lang="en-US" sz="2000" dirty="0"/>
              <a:t>If the income is over 100% FPL, continue the evaluation in VaCMS to evaluate as MN</a:t>
            </a:r>
            <a:r>
              <a:rPr lang="en-US" sz="2000" dirty="0" smtClean="0"/>
              <a:t>.</a:t>
            </a:r>
            <a:endParaRPr lang="en-US" sz="2000" dirty="0"/>
          </a:p>
        </p:txBody>
      </p:sp>
    </p:spTree>
    <p:extLst>
      <p:ext uri="{BB962C8B-B14F-4D97-AF65-F5344CB8AC3E}">
        <p14:creationId xmlns:p14="http://schemas.microsoft.com/office/powerpoint/2010/main" val="531263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2248" y="76200"/>
            <a:ext cx="7315200" cy="1143000"/>
          </a:xfrm>
        </p:spPr>
        <p:txBody>
          <a:bodyPr>
            <a:noAutofit/>
          </a:bodyPr>
          <a:lstStyle/>
          <a:p>
            <a:r>
              <a:rPr lang="en-US" sz="3500"/>
              <a:t>Gap-Filling Rule: Combining System and Policy</a:t>
            </a:r>
            <a:endParaRPr lang="en-US" sz="3500" dirty="0"/>
          </a:p>
        </p:txBody>
      </p:sp>
      <p:sp>
        <p:nvSpPr>
          <p:cNvPr id="4" name="Text Placeholder 1"/>
          <p:cNvSpPr>
            <a:spLocks noGrp="1"/>
          </p:cNvSpPr>
          <p:nvPr>
            <p:ph type="body" sz="half" idx="2"/>
          </p:nvPr>
        </p:nvSpPr>
        <p:spPr>
          <a:xfrm>
            <a:off x="252248" y="1600200"/>
            <a:ext cx="8534400" cy="4849657"/>
          </a:xfrm>
        </p:spPr>
        <p:txBody>
          <a:bodyPr/>
          <a:lstStyle/>
          <a:p>
            <a:pPr marL="0" indent="0">
              <a:buNone/>
            </a:pPr>
            <a:r>
              <a:rPr lang="en-US" sz="2000" dirty="0" smtClean="0"/>
              <a:t>Continued:</a:t>
            </a:r>
          </a:p>
          <a:p>
            <a:pPr marL="0" indent="0">
              <a:buNone/>
            </a:pPr>
            <a:endParaRPr lang="en-US" sz="1100" dirty="0" smtClean="0"/>
          </a:p>
          <a:p>
            <a:pPr marL="514350" indent="-514350">
              <a:buFont typeface="+mj-lt"/>
              <a:buAutoNum type="arabicPeriod" startAt="4"/>
            </a:pPr>
            <a:r>
              <a:rPr lang="en-US" sz="2000" dirty="0" smtClean="0"/>
              <a:t>Be </a:t>
            </a:r>
            <a:r>
              <a:rPr lang="en-US" sz="2000" dirty="0"/>
              <a:t>sure to document the evaluation of eligibility within VaCMS as well as upload any information used to determine eligibility. Track the enrollment manually for ongoing case maintenance</a:t>
            </a:r>
            <a:r>
              <a:rPr lang="en-US" sz="2000" dirty="0" smtClean="0"/>
              <a:t>.</a:t>
            </a:r>
          </a:p>
          <a:p>
            <a:pPr marL="514350" indent="-514350">
              <a:buFont typeface="+mj-lt"/>
              <a:buAutoNum type="arabicPeriod" startAt="4"/>
            </a:pPr>
            <a:endParaRPr lang="en-US" sz="1100" dirty="0"/>
          </a:p>
          <a:p>
            <a:pPr marL="514350" indent="-514350">
              <a:buFont typeface="+mj-lt"/>
              <a:buAutoNum type="arabicPeriod" startAt="4"/>
            </a:pPr>
            <a:r>
              <a:rPr lang="en-US" sz="2000" dirty="0"/>
              <a:t>If the individual does not return the information needed to evaluate using the gap-filling rule, deny the application and continue the steps to evaluate for MN. Be sure to deny for over income but explain that eligibility could not be determined for the gap-filling rule because verifications were not received as well.</a:t>
            </a:r>
          </a:p>
        </p:txBody>
      </p:sp>
    </p:spTree>
    <p:extLst>
      <p:ext uri="{BB962C8B-B14F-4D97-AF65-F5344CB8AC3E}">
        <p14:creationId xmlns:p14="http://schemas.microsoft.com/office/powerpoint/2010/main" val="81241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676400"/>
            <a:ext cx="8229600" cy="2743200"/>
          </a:xfrm>
        </p:spPr>
        <p:txBody>
          <a:bodyPr/>
          <a:lstStyle/>
          <a:p>
            <a:r>
              <a:rPr lang="en-US" sz="2400" dirty="0"/>
              <a:t>APTC: Advance Premium Tax Credit</a:t>
            </a:r>
          </a:p>
          <a:p>
            <a:r>
              <a:rPr lang="en-US" sz="2400" dirty="0"/>
              <a:t>CHIP: Children’s Health Insurance Plan</a:t>
            </a:r>
          </a:p>
          <a:p>
            <a:r>
              <a:rPr lang="en-US" sz="2400" dirty="0"/>
              <a:t>FAMIS: Family Access to Medical Insurance Security</a:t>
            </a:r>
          </a:p>
          <a:p>
            <a:r>
              <a:rPr lang="en-US" sz="2400" dirty="0"/>
              <a:t>FPL: Federal Poverty Limit</a:t>
            </a:r>
          </a:p>
          <a:p>
            <a:r>
              <a:rPr lang="en-US" sz="2400" dirty="0"/>
              <a:t>HIM: Health Insurance Marketplace</a:t>
            </a:r>
          </a:p>
          <a:p>
            <a:r>
              <a:rPr lang="en-US" sz="2400" dirty="0"/>
              <a:t>MAGI: Modified Adjusted Gross Income</a:t>
            </a:r>
          </a:p>
          <a:p>
            <a:pPr marL="457200" lvl="1" indent="0">
              <a:buNone/>
            </a:pPr>
            <a:endParaRPr lang="en-US" sz="2400" dirty="0" smtClean="0"/>
          </a:p>
          <a:p>
            <a:pPr marL="57150" indent="0">
              <a:buNone/>
            </a:pPr>
            <a:r>
              <a:rPr lang="en-US" sz="2800" dirty="0" smtClean="0"/>
              <a:t>Policy Reference: M0450.400 – Gap Filling Rule Evaluation</a:t>
            </a:r>
          </a:p>
        </p:txBody>
      </p:sp>
      <p:sp>
        <p:nvSpPr>
          <p:cNvPr id="3" name="Text Placeholder 2"/>
          <p:cNvSpPr>
            <a:spLocks noGrp="1"/>
          </p:cNvSpPr>
          <p:nvPr>
            <p:ph type="body" sz="quarter" idx="10"/>
          </p:nvPr>
        </p:nvSpPr>
        <p:spPr>
          <a:xfrm>
            <a:off x="228600" y="304800"/>
            <a:ext cx="7010400" cy="685800"/>
          </a:xfrm>
        </p:spPr>
        <p:txBody>
          <a:bodyPr>
            <a:normAutofit fontScale="85000" lnSpcReduction="10000"/>
          </a:bodyPr>
          <a:lstStyle/>
          <a:p>
            <a:r>
              <a:rPr lang="en-US" dirty="0"/>
              <a:t>Acronyms Used in This Training</a:t>
            </a:r>
          </a:p>
        </p:txBody>
      </p:sp>
    </p:spTree>
    <p:extLst>
      <p:ext uri="{BB962C8B-B14F-4D97-AF65-F5344CB8AC3E}">
        <p14:creationId xmlns:p14="http://schemas.microsoft.com/office/powerpoint/2010/main" val="1068618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447800"/>
            <a:ext cx="8229600" cy="4724400"/>
          </a:xfrm>
        </p:spPr>
        <p:txBody>
          <a:bodyPr/>
          <a:lstStyle/>
          <a:p>
            <a:pPr marL="0" indent="0">
              <a:buNone/>
            </a:pPr>
            <a:r>
              <a:rPr lang="en-US" sz="2000" b="1" i="1" dirty="0"/>
              <a:t>A renewal of eligibility must be completed in January of the following year and annually thereafter. At the time of enrollment, change the renewal date to January of the following year. Evaluate the individual’s eligibility using Medicaid/FAMIS MAGI methodology before applying gap-filling methodology. A gap-filling evaluation may not be necessary for future eligibility determinations/renewals since tax dependency status and/or income may have changed.</a:t>
            </a:r>
          </a:p>
          <a:p>
            <a:endParaRPr lang="en-US" sz="2000" dirty="0"/>
          </a:p>
          <a:p>
            <a:pPr marL="0" indent="0">
              <a:buNone/>
            </a:pPr>
            <a:r>
              <a:rPr lang="en-US" sz="2000" dirty="0"/>
              <a:t>Note: The automated ex parte process will flip these individuals’ Program Request from Yes to No before renewing via ex parte. If there are enrollees in MMIS only you will have to change the program request back to Yes and document if the individual should move back to FAMIS or Medicaid within VaCMS because the gap-filling rule will no longer be used.</a:t>
            </a:r>
          </a:p>
          <a:p>
            <a:endParaRPr lang="en-US" sz="2000" dirty="0" smtClean="0"/>
          </a:p>
        </p:txBody>
      </p:sp>
      <p:sp>
        <p:nvSpPr>
          <p:cNvPr id="3" name="Text Placeholder 2"/>
          <p:cNvSpPr>
            <a:spLocks noGrp="1"/>
          </p:cNvSpPr>
          <p:nvPr>
            <p:ph type="body" sz="quarter" idx="10"/>
          </p:nvPr>
        </p:nvSpPr>
        <p:spPr>
          <a:xfrm>
            <a:off x="228600" y="228600"/>
            <a:ext cx="7010400" cy="762000"/>
          </a:xfrm>
        </p:spPr>
        <p:txBody>
          <a:bodyPr>
            <a:normAutofit/>
          </a:bodyPr>
          <a:lstStyle/>
          <a:p>
            <a:r>
              <a:rPr lang="en-US" sz="4100"/>
              <a:t>Ongoing Case Maintenance</a:t>
            </a:r>
            <a:endParaRPr lang="en-US" sz="4100" dirty="0"/>
          </a:p>
        </p:txBody>
      </p:sp>
    </p:spTree>
    <p:extLst>
      <p:ext uri="{BB962C8B-B14F-4D97-AF65-F5344CB8AC3E}">
        <p14:creationId xmlns:p14="http://schemas.microsoft.com/office/powerpoint/2010/main" val="371696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p:cNvSpPr txBox="1">
            <a:spLocks/>
          </p:cNvSpPr>
          <p:nvPr/>
        </p:nvSpPr>
        <p:spPr>
          <a:xfrm>
            <a:off x="1142" y="5584371"/>
            <a:ext cx="9142858" cy="1295400"/>
          </a:xfrm>
          <a:prstGeom prst="rect">
            <a:avLst/>
          </a:prstGeom>
          <a:solidFill>
            <a:schemeClr val="accent1">
              <a:lumMod val="75000"/>
            </a:schemeClr>
          </a:solidFill>
          <a:ln>
            <a:noFill/>
          </a:ln>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rPr>
              <a:t>Contacts:</a:t>
            </a:r>
          </a:p>
          <a:p>
            <a:pPr algn="ctr"/>
            <a:r>
              <a:rPr lang="en-US" sz="2000" b="1" dirty="0" smtClean="0">
                <a:solidFill>
                  <a:schemeClr val="bg1"/>
                </a:solidFill>
              </a:rPr>
              <a:t>Jessica Annecchini, MA Consultant, Home Office: jessica.annecchini@dss.virginia.gov</a:t>
            </a:r>
          </a:p>
        </p:txBody>
      </p:sp>
    </p:spTree>
    <p:extLst>
      <p:ext uri="{BB962C8B-B14F-4D97-AF65-F5344CB8AC3E}">
        <p14:creationId xmlns:p14="http://schemas.microsoft.com/office/powerpoint/2010/main" val="3536704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 y="1524000"/>
            <a:ext cx="8839200" cy="4038600"/>
          </a:xfrm>
        </p:spPr>
        <p:txBody>
          <a:bodyPr/>
          <a:lstStyle/>
          <a:p>
            <a:pPr marL="400050"/>
            <a:r>
              <a:rPr lang="en-US" sz="2100" dirty="0"/>
              <a:t>A</a:t>
            </a:r>
            <a:r>
              <a:rPr lang="en-US" sz="2100" dirty="0" smtClean="0"/>
              <a:t> </a:t>
            </a:r>
            <a:r>
              <a:rPr lang="en-US" sz="2100" dirty="0"/>
              <a:t>coverage gap </a:t>
            </a:r>
            <a:r>
              <a:rPr lang="en-US" sz="2100" dirty="0" smtClean="0"/>
              <a:t>occurs </a:t>
            </a:r>
            <a:r>
              <a:rPr lang="en-US" sz="2100" dirty="0"/>
              <a:t>when the difference in APTC and Medicaid/FAMIS </a:t>
            </a:r>
            <a:r>
              <a:rPr lang="en-US" sz="2100" dirty="0" smtClean="0"/>
              <a:t>eligibility rules creates </a:t>
            </a:r>
            <a:r>
              <a:rPr lang="en-US" sz="2100" dirty="0"/>
              <a:t>a situation in which an applicant </a:t>
            </a:r>
            <a:r>
              <a:rPr lang="en-US" sz="2100" dirty="0" smtClean="0"/>
              <a:t>is </a:t>
            </a:r>
            <a:r>
              <a:rPr lang="en-US" sz="2100" dirty="0"/>
              <a:t>financially ineligible for both the APTC and Medicaid or FAMIS. </a:t>
            </a:r>
          </a:p>
          <a:p>
            <a:pPr marL="400050"/>
            <a:endParaRPr lang="en-US" sz="1100" dirty="0"/>
          </a:p>
          <a:p>
            <a:pPr marL="400050"/>
            <a:r>
              <a:rPr lang="en-US" sz="2100" dirty="0"/>
              <a:t>If the individual’s income using </a:t>
            </a:r>
            <a:r>
              <a:rPr lang="en-US" sz="2100" dirty="0" smtClean="0"/>
              <a:t>APTC MAGI </a:t>
            </a:r>
            <a:r>
              <a:rPr lang="en-US" sz="2100" dirty="0"/>
              <a:t>rules at the HIM is under 100% FPL, they cannot receive coverage and are sent to the state for a Medicaid/FAMIS evaluation</a:t>
            </a:r>
            <a:r>
              <a:rPr lang="en-US" sz="2100" dirty="0" smtClean="0"/>
              <a:t>.</a:t>
            </a:r>
          </a:p>
          <a:p>
            <a:pPr marL="400050"/>
            <a:endParaRPr lang="en-US" sz="1100" dirty="0"/>
          </a:p>
          <a:p>
            <a:pPr marL="400050"/>
            <a:r>
              <a:rPr lang="en-US" sz="2100" dirty="0" smtClean="0"/>
              <a:t>The individual’s eligibility for Medicaid/FAMIS is determined at the state level using Medicaid MAGI rules. When income is over the limit for Medicaid/FAMIS, the gap-filling rule is applied to </a:t>
            </a:r>
            <a:r>
              <a:rPr lang="en-US" sz="2100" dirty="0"/>
              <a:t>help mitigate the </a:t>
            </a:r>
            <a:r>
              <a:rPr lang="en-US" sz="2100" dirty="0" smtClean="0"/>
              <a:t>coverage </a:t>
            </a:r>
            <a:r>
              <a:rPr lang="en-US" sz="2100" dirty="0"/>
              <a:t>gap and potentially enroll an individual in Medicaid.</a:t>
            </a:r>
          </a:p>
          <a:p>
            <a:pPr marL="457200" lvl="1" indent="0">
              <a:buNone/>
            </a:pPr>
            <a:endParaRPr lang="en-US" sz="2000" dirty="0" smtClean="0"/>
          </a:p>
          <a:p>
            <a:pPr lvl="2"/>
            <a:endParaRPr lang="en-US" sz="2000" dirty="0" smtClean="0"/>
          </a:p>
        </p:txBody>
      </p:sp>
      <p:sp>
        <p:nvSpPr>
          <p:cNvPr id="3" name="Text Placeholder 2"/>
          <p:cNvSpPr>
            <a:spLocks noGrp="1"/>
          </p:cNvSpPr>
          <p:nvPr>
            <p:ph type="body" sz="quarter" idx="10"/>
          </p:nvPr>
        </p:nvSpPr>
        <p:spPr>
          <a:xfrm>
            <a:off x="228600" y="304800"/>
            <a:ext cx="7010400" cy="762000"/>
          </a:xfrm>
        </p:spPr>
        <p:txBody>
          <a:bodyPr>
            <a:normAutofit/>
          </a:bodyPr>
          <a:lstStyle/>
          <a:p>
            <a:r>
              <a:rPr lang="en-US" sz="4100" dirty="0"/>
              <a:t>The Gap-Filling Rule</a:t>
            </a:r>
          </a:p>
        </p:txBody>
      </p:sp>
    </p:spTree>
    <p:extLst>
      <p:ext uri="{BB962C8B-B14F-4D97-AF65-F5344CB8AC3E}">
        <p14:creationId xmlns:p14="http://schemas.microsoft.com/office/powerpoint/2010/main" val="25496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52400" y="1600200"/>
            <a:ext cx="8863584" cy="4876800"/>
          </a:xfrm>
        </p:spPr>
        <p:txBody>
          <a:bodyPr/>
          <a:lstStyle/>
          <a:p>
            <a:r>
              <a:rPr lang="en-US" sz="2000" dirty="0"/>
              <a:t>The APTC is a tax credit that an individual or family with taxable income of at least 100% FPL but no more than 400% FPL can take in advance to lower their monthly health insurance premium. Eligibility for the APTC is determined by the HIM using </a:t>
            </a:r>
            <a:r>
              <a:rPr lang="en-US" sz="2000" dirty="0" smtClean="0"/>
              <a:t>APTC </a:t>
            </a:r>
            <a:r>
              <a:rPr lang="en-US" sz="2000" dirty="0" smtClean="0"/>
              <a:t>MAGI </a:t>
            </a:r>
            <a:r>
              <a:rPr lang="en-US" sz="2000" dirty="0"/>
              <a:t>rules for tax-filer households. Projected annual household income, rather than monthly income, is evaluated.</a:t>
            </a:r>
          </a:p>
          <a:p>
            <a:endParaRPr lang="en-US" sz="2000" dirty="0"/>
          </a:p>
          <a:p>
            <a:r>
              <a:rPr lang="en-US" sz="2000" dirty="0"/>
              <a:t>If the household's income is less than 100% FPL the household members are not eligible for APTC and the application is </a:t>
            </a:r>
            <a:r>
              <a:rPr lang="en-US" sz="2000" dirty="0" smtClean="0"/>
              <a:t>sent </a:t>
            </a:r>
            <a:r>
              <a:rPr lang="en-US" sz="2000" dirty="0"/>
              <a:t>to the state for an evaluation for Medicaid/CHIP (FAMIS).</a:t>
            </a:r>
          </a:p>
          <a:p>
            <a:endParaRPr lang="en-US" sz="2000" dirty="0"/>
          </a:p>
          <a:p>
            <a:r>
              <a:rPr lang="en-US" sz="2000" dirty="0"/>
              <a:t>An individual does not have to apply at the HIM first to be evaluated under the gap-filling rule.</a:t>
            </a:r>
          </a:p>
        </p:txBody>
      </p:sp>
      <p:sp>
        <p:nvSpPr>
          <p:cNvPr id="3" name="Text Placeholder 2"/>
          <p:cNvSpPr>
            <a:spLocks noGrp="1"/>
          </p:cNvSpPr>
          <p:nvPr>
            <p:ph type="body" sz="quarter" idx="10"/>
          </p:nvPr>
        </p:nvSpPr>
        <p:spPr>
          <a:xfrm>
            <a:off x="204216" y="304800"/>
            <a:ext cx="7010400" cy="762000"/>
          </a:xfrm>
        </p:spPr>
        <p:txBody>
          <a:bodyPr>
            <a:normAutofit/>
          </a:bodyPr>
          <a:lstStyle/>
          <a:p>
            <a:r>
              <a:rPr lang="en-US" sz="4100" dirty="0">
                <a:latin typeface="+mj-lt"/>
              </a:rPr>
              <a:t>APTC</a:t>
            </a:r>
          </a:p>
        </p:txBody>
      </p:sp>
    </p:spTree>
    <p:extLst>
      <p:ext uri="{BB962C8B-B14F-4D97-AF65-F5344CB8AC3E}">
        <p14:creationId xmlns:p14="http://schemas.microsoft.com/office/powerpoint/2010/main" val="310717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0" y="1384852"/>
            <a:ext cx="9144000" cy="4621057"/>
          </a:xfrm>
        </p:spPr>
        <p:txBody>
          <a:bodyPr/>
          <a:lstStyle/>
          <a:p>
            <a:r>
              <a:rPr lang="en-US" sz="2000" dirty="0"/>
              <a:t>States are required to use household income (as calculated by the federal HIM for the APTC eligibility determination) to determine eligibility for Medicaid and FAMIS if both of the following conditions apply:</a:t>
            </a:r>
          </a:p>
          <a:p>
            <a:pPr lvl="1"/>
            <a:r>
              <a:rPr lang="en-US" sz="1600" dirty="0"/>
              <a:t>Current monthly household income, using Medicaid/FAMIS MAGI based methods is over the applicable income limit (including the 5% FPL disregard), and</a:t>
            </a:r>
          </a:p>
          <a:p>
            <a:pPr lvl="1"/>
            <a:r>
              <a:rPr lang="en-US" sz="1600" dirty="0"/>
              <a:t>Projected annual household income, using MAGI methods applied by the HIM for the purposes of APTC eligibility, is below 100% FPL (i.e. the lower income threshold for APTC eligibility). See M04, Appendix 1.</a:t>
            </a:r>
          </a:p>
          <a:p>
            <a:endParaRPr lang="en-US" sz="1000" dirty="0"/>
          </a:p>
          <a:p>
            <a:r>
              <a:rPr lang="en-US" sz="2000" dirty="0"/>
              <a:t>This required evaluation is referred to as the gap-filling rule. The gap-filling rule only applies to </a:t>
            </a:r>
            <a:r>
              <a:rPr lang="en-US" sz="2000" b="1" i="1" dirty="0"/>
              <a:t>tax filer households </a:t>
            </a:r>
            <a:r>
              <a:rPr lang="en-US" sz="2000" dirty="0"/>
              <a:t>(including dependents that meet a tax filing exception) as APTC methodology does not apply to the non-filer household.</a:t>
            </a:r>
          </a:p>
          <a:p>
            <a:endParaRPr lang="en-US" sz="1000" dirty="0"/>
          </a:p>
          <a:p>
            <a:r>
              <a:rPr lang="en-US" sz="2000" dirty="0"/>
              <a:t>Applying the gap-filling rule will not automatically be used for future eligibility determinations/renewals since tax dependency status may have changed.</a:t>
            </a:r>
          </a:p>
          <a:p>
            <a:pPr marL="0" indent="0">
              <a:buNone/>
            </a:pPr>
            <a:endParaRPr lang="en-US" sz="2000" u="sng" dirty="0"/>
          </a:p>
        </p:txBody>
      </p:sp>
      <p:sp>
        <p:nvSpPr>
          <p:cNvPr id="3" name="Text Placeholder 2"/>
          <p:cNvSpPr>
            <a:spLocks noGrp="1"/>
          </p:cNvSpPr>
          <p:nvPr>
            <p:ph type="body" sz="quarter" idx="10"/>
          </p:nvPr>
        </p:nvSpPr>
        <p:spPr>
          <a:xfrm>
            <a:off x="228600" y="304800"/>
            <a:ext cx="7010400" cy="685800"/>
          </a:xfrm>
        </p:spPr>
        <p:txBody>
          <a:bodyPr>
            <a:noAutofit/>
          </a:bodyPr>
          <a:lstStyle/>
          <a:p>
            <a:r>
              <a:rPr lang="en-US" sz="3900" dirty="0">
                <a:latin typeface="+mj-lt"/>
              </a:rPr>
              <a:t>When to Use the Gap-Filling Rule</a:t>
            </a:r>
          </a:p>
        </p:txBody>
      </p:sp>
      <p:sp>
        <p:nvSpPr>
          <p:cNvPr id="4" name="Rectangle 3"/>
          <p:cNvSpPr/>
          <p:nvPr/>
        </p:nvSpPr>
        <p:spPr>
          <a:xfrm>
            <a:off x="457200" y="1371600"/>
            <a:ext cx="6858000" cy="738664"/>
          </a:xfrm>
          <a:prstGeom prst="rect">
            <a:avLst/>
          </a:prstGeom>
        </p:spPr>
        <p:txBody>
          <a:bodyPr wrap="square">
            <a:spAutoFit/>
          </a:bodyPr>
          <a:lstStyle/>
          <a:p>
            <a:endParaRPr lang="en-US" sz="1400" dirty="0" smtClean="0"/>
          </a:p>
          <a:p>
            <a:endParaRPr lang="en-US" sz="1400" dirty="0"/>
          </a:p>
          <a:p>
            <a:endParaRPr lang="en-US" sz="1400" dirty="0"/>
          </a:p>
        </p:txBody>
      </p:sp>
    </p:spTree>
    <p:extLst>
      <p:ext uri="{BB962C8B-B14F-4D97-AF65-F5344CB8AC3E}">
        <p14:creationId xmlns:p14="http://schemas.microsoft.com/office/powerpoint/2010/main" val="90278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19856" y="1676401"/>
            <a:ext cx="8695544" cy="4191000"/>
          </a:xfrm>
        </p:spPr>
        <p:txBody>
          <a:bodyPr/>
          <a:lstStyle/>
          <a:p>
            <a:r>
              <a:rPr lang="en-US" sz="2000" dirty="0"/>
              <a:t>This rule will be </a:t>
            </a:r>
            <a:r>
              <a:rPr lang="en-US" sz="2000" b="1" i="1" dirty="0"/>
              <a:t>used for any MAGI covered group where the individual is over income using point in time income calculations.</a:t>
            </a:r>
          </a:p>
          <a:p>
            <a:pPr lvl="1"/>
            <a:r>
              <a:rPr lang="en-US" sz="1600" dirty="0"/>
              <a:t>Married couples that file separately do not meet the requirements for the gap-filling rule as they are not eligible for APTC.</a:t>
            </a:r>
          </a:p>
          <a:p>
            <a:pPr lvl="1"/>
            <a:r>
              <a:rPr lang="en-US" sz="1600" dirty="0"/>
              <a:t>If the child is over income for Medicaid, income eligible for FAMIS but has health insurance then they are still ineligible for the gap-filling rule.</a:t>
            </a:r>
          </a:p>
          <a:p>
            <a:endParaRPr lang="en-US" sz="2000" dirty="0"/>
          </a:p>
          <a:p>
            <a:r>
              <a:rPr lang="en-US" sz="2000" dirty="0"/>
              <a:t>This rule does not establish a special eligibility group; the individual must meet a covered group and all non-financial criteria.</a:t>
            </a:r>
          </a:p>
          <a:p>
            <a:endParaRPr lang="en-US" sz="2000" dirty="0"/>
          </a:p>
          <a:p>
            <a:r>
              <a:rPr lang="en-US" sz="2000" dirty="0"/>
              <a:t>If the individual is over the income limit using the gap-filling rule methodology, they must be offered the opportunity to be evaluated for and placed on a spenddown, </a:t>
            </a:r>
            <a:r>
              <a:rPr lang="en-US" sz="2000" b="1" i="1" dirty="0"/>
              <a:t>if </a:t>
            </a:r>
            <a:r>
              <a:rPr lang="en-US" sz="2000" b="1" i="1" dirty="0" smtClean="0"/>
              <a:t>the individual meets a MN covered group.</a:t>
            </a:r>
            <a:endParaRPr lang="en-US" sz="2000" b="1" i="1" dirty="0"/>
          </a:p>
        </p:txBody>
      </p:sp>
      <p:sp>
        <p:nvSpPr>
          <p:cNvPr id="5" name="Text Placeholder 4"/>
          <p:cNvSpPr>
            <a:spLocks noGrp="1"/>
          </p:cNvSpPr>
          <p:nvPr>
            <p:ph type="body" sz="quarter" idx="10"/>
          </p:nvPr>
        </p:nvSpPr>
        <p:spPr>
          <a:xfrm>
            <a:off x="219856" y="304800"/>
            <a:ext cx="7010400" cy="762000"/>
          </a:xfrm>
        </p:spPr>
        <p:txBody>
          <a:bodyPr>
            <a:noAutofit/>
          </a:bodyPr>
          <a:lstStyle/>
          <a:p>
            <a:r>
              <a:rPr lang="en-US" sz="3700" dirty="0"/>
              <a:t>Application of the Gap-Filling Rule</a:t>
            </a:r>
          </a:p>
        </p:txBody>
      </p:sp>
    </p:spTree>
    <p:extLst>
      <p:ext uri="{BB962C8B-B14F-4D97-AF65-F5344CB8AC3E}">
        <p14:creationId xmlns:p14="http://schemas.microsoft.com/office/powerpoint/2010/main" val="96901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31486" y="1447800"/>
            <a:ext cx="8695544" cy="5257800"/>
          </a:xfrm>
        </p:spPr>
        <p:txBody>
          <a:bodyPr/>
          <a:lstStyle/>
          <a:p>
            <a:r>
              <a:rPr lang="en-US" sz="1900" dirty="0"/>
              <a:t>Under the gap-filling rule, financial eligibility is determined using household income as calculated by the federal HIM for APTC purposes. Therefore the household composition for the gap-filling rule is the same as the APTC household which consists of the tax filer, their jointly filing spouse, and any tax dependents.</a:t>
            </a:r>
          </a:p>
          <a:p>
            <a:endParaRPr lang="en-US" sz="1100" dirty="0"/>
          </a:p>
          <a:p>
            <a:r>
              <a:rPr lang="en-US" sz="1900" dirty="0"/>
              <a:t>Financial eligibility for the APTC is based on annual income for the calendar year in which benefits are sought. This means that the individual’s prior income, or lack of income, for the calendar year, is included in the calculation of financial eligibility. While an individual may be over for MAGI Medicaid/FAMIS based on current monthly income, they may be eligible using the gap-filling rule and annual calendar income as used for APTC eligibility.</a:t>
            </a:r>
          </a:p>
          <a:p>
            <a:endParaRPr lang="en-US" sz="1100" dirty="0"/>
          </a:p>
          <a:p>
            <a:r>
              <a:rPr lang="en-US" sz="1900" dirty="0"/>
              <a:t>Agencies will need to verify past months of income (or lack of income), as well as project future months of income for the calendar year in order to calculate the annual income for the gap-filling rule.</a:t>
            </a:r>
          </a:p>
          <a:p>
            <a:endParaRPr lang="en-US" sz="1900" dirty="0" smtClean="0"/>
          </a:p>
        </p:txBody>
      </p:sp>
      <p:sp>
        <p:nvSpPr>
          <p:cNvPr id="5" name="Text Placeholder 4"/>
          <p:cNvSpPr>
            <a:spLocks noGrp="1"/>
          </p:cNvSpPr>
          <p:nvPr>
            <p:ph type="body" sz="quarter" idx="10"/>
          </p:nvPr>
        </p:nvSpPr>
        <p:spPr>
          <a:xfrm>
            <a:off x="231486" y="76200"/>
            <a:ext cx="7010400" cy="1066800"/>
          </a:xfrm>
        </p:spPr>
        <p:txBody>
          <a:bodyPr>
            <a:noAutofit/>
          </a:bodyPr>
          <a:lstStyle/>
          <a:p>
            <a:r>
              <a:rPr lang="en-US" sz="3500" dirty="0"/>
              <a:t>Gap-Filling Rule: Household Income Calculation</a:t>
            </a:r>
          </a:p>
        </p:txBody>
      </p:sp>
    </p:spTree>
    <p:extLst>
      <p:ext uri="{BB962C8B-B14F-4D97-AF65-F5344CB8AC3E}">
        <p14:creationId xmlns:p14="http://schemas.microsoft.com/office/powerpoint/2010/main" val="357652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 y="304800"/>
            <a:ext cx="7239000" cy="685800"/>
          </a:xfrm>
        </p:spPr>
        <p:txBody>
          <a:bodyPr>
            <a:noAutofit/>
          </a:bodyPr>
          <a:lstStyle/>
          <a:p>
            <a:r>
              <a:rPr lang="en-US" sz="3600" dirty="0"/>
              <a:t>Gap-Filling Rule: Income Calculations</a:t>
            </a:r>
          </a:p>
        </p:txBody>
      </p:sp>
      <p:sp>
        <p:nvSpPr>
          <p:cNvPr id="2" name="TextBox 1"/>
          <p:cNvSpPr txBox="1"/>
          <p:nvPr/>
        </p:nvSpPr>
        <p:spPr>
          <a:xfrm>
            <a:off x="152400" y="1676400"/>
            <a:ext cx="8839200" cy="3908762"/>
          </a:xfrm>
          <a:prstGeom prst="rect">
            <a:avLst/>
          </a:prstGeom>
          <a:noFill/>
        </p:spPr>
        <p:txBody>
          <a:bodyPr wrap="square" rtlCol="0">
            <a:spAutoFit/>
          </a:bodyPr>
          <a:lstStyle/>
          <a:p>
            <a:pPr marL="285750" indent="-285750">
              <a:buFont typeface="Arial" panose="020B0604020202020204" pitchFamily="34" charset="0"/>
              <a:buChar char="•"/>
            </a:pPr>
            <a:r>
              <a:rPr lang="en-US" dirty="0"/>
              <a:t>Annual income is used for determining financial eligibility for the calendar year in which benefits are sought.</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Months where the individual received partial or no income are included in the evaluation. </a:t>
            </a:r>
          </a:p>
          <a:p>
            <a:pPr marL="742950" lvl="1" indent="-285750">
              <a:buFont typeface="Arial" panose="020B0604020202020204" pitchFamily="34" charset="0"/>
              <a:buChar char="•"/>
            </a:pPr>
            <a:r>
              <a:rPr lang="en-US" sz="1700" dirty="0"/>
              <a:t>Example: Patrick provides proof of monthly income from his employer from January through June of $120 for January through May and $80 for June. He is not currently employed. Therefore his income January through June is 120x5=600+80=$680 and the rest of the year is projected as $0 as he cannot anticipate any future employment.</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Actual income is used unless the agency is calculating a month of income based on an employer’s statement.</a:t>
            </a:r>
          </a:p>
          <a:p>
            <a:pPr marL="742950" lvl="1" indent="-285750">
              <a:buFont typeface="Arial" panose="020B0604020202020204" pitchFamily="34" charset="0"/>
              <a:buChar char="•"/>
            </a:pPr>
            <a:r>
              <a:rPr lang="en-US" sz="1700" dirty="0"/>
              <a:t>Example: Robert is paid biweekly and provides paystubs for February of $200 and $400 so Robert’s income for February is $600 (actual income). Laurel provides an employer statement indicating she has been employed the entire year paid $10.00 an hour working 20 hours a week and paid weekly so her income is 10x20=200x4.3=$860 monthly.</a:t>
            </a:r>
          </a:p>
        </p:txBody>
      </p:sp>
    </p:spTree>
    <p:extLst>
      <p:ext uri="{BB962C8B-B14F-4D97-AF65-F5344CB8AC3E}">
        <p14:creationId xmlns:p14="http://schemas.microsoft.com/office/powerpoint/2010/main" val="483996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447800"/>
            <a:ext cx="8686800" cy="4495800"/>
          </a:xfrm>
        </p:spPr>
        <p:txBody>
          <a:bodyPr/>
          <a:lstStyle/>
          <a:p>
            <a:r>
              <a:rPr lang="en-US" sz="2000" dirty="0"/>
              <a:t>Agencies still must use electronic data source verification to the fullest extent before requesting information from the applicant or authorized representative.</a:t>
            </a:r>
          </a:p>
          <a:p>
            <a:pPr lvl="1"/>
            <a:r>
              <a:rPr lang="en-US" sz="1600" b="1" i="1" dirty="0"/>
              <a:t>Virginia Employment Commission (VEC) income data may be used to the extent that the verified income was earned in the calendar year in which benefits are sought.</a:t>
            </a:r>
          </a:p>
          <a:p>
            <a:pPr lvl="1"/>
            <a:r>
              <a:rPr lang="en-US" sz="1600" dirty="0"/>
              <a:t>Exception: Agencies cannot use the IRS Hub match as this source does not project income for the current calendar year.</a:t>
            </a:r>
          </a:p>
          <a:p>
            <a:endParaRPr lang="en-US" sz="2000" dirty="0"/>
          </a:p>
          <a:p>
            <a:r>
              <a:rPr lang="en-US" sz="2000" b="1" i="1" dirty="0"/>
              <a:t>Income that is listed in M0440.100 B as countable for the Medicaid/FAMIS MAGI evaluation is also countable for the gap-filling evaluation. Additionally, the following income is counted for the gap-filling evaluation:</a:t>
            </a:r>
          </a:p>
          <a:p>
            <a:pPr lvl="1"/>
            <a:r>
              <a:rPr lang="en-US" sz="1600" b="1" i="1" dirty="0"/>
              <a:t>Payments made to American Indian/Alaska Natives as described in M0440.100 B.5.</a:t>
            </a:r>
          </a:p>
          <a:p>
            <a:pPr lvl="1"/>
            <a:r>
              <a:rPr lang="en-US" sz="1600" b="1" i="1" dirty="0"/>
              <a:t>Scholarship and fellowship income, regardless of its intended use</a:t>
            </a:r>
          </a:p>
          <a:p>
            <a:pPr lvl="1"/>
            <a:r>
              <a:rPr lang="en-US" sz="1600" b="1" i="1" dirty="0"/>
              <a:t>Lump sum payments received in the calendar year for which benefits are sought are included in the annual income calculation.</a:t>
            </a:r>
          </a:p>
        </p:txBody>
      </p:sp>
      <p:sp>
        <p:nvSpPr>
          <p:cNvPr id="3" name="Text Placeholder 2"/>
          <p:cNvSpPr>
            <a:spLocks noGrp="1"/>
          </p:cNvSpPr>
          <p:nvPr>
            <p:ph type="body" sz="quarter" idx="10"/>
          </p:nvPr>
        </p:nvSpPr>
        <p:spPr>
          <a:xfrm>
            <a:off x="228600" y="304800"/>
            <a:ext cx="7010400" cy="685800"/>
          </a:xfrm>
        </p:spPr>
        <p:txBody>
          <a:bodyPr>
            <a:noAutofit/>
          </a:bodyPr>
          <a:lstStyle/>
          <a:p>
            <a:r>
              <a:rPr lang="en-US" sz="3500">
                <a:latin typeface="+mj-lt"/>
              </a:rPr>
              <a:t>Gap-Filling Rule: Income Calculations</a:t>
            </a:r>
            <a:endParaRPr lang="en-US" sz="3500" dirty="0">
              <a:latin typeface="+mj-lt"/>
            </a:endParaRPr>
          </a:p>
        </p:txBody>
      </p:sp>
    </p:spTree>
    <p:extLst>
      <p:ext uri="{BB962C8B-B14F-4D97-AF65-F5344CB8AC3E}">
        <p14:creationId xmlns:p14="http://schemas.microsoft.com/office/powerpoint/2010/main" val="1448842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dss_powerpointblank [Read-Only]" id="{A8591BED-4CF5-4063-B17E-DD688089F8A4}" vid="{A087FD00-2EB5-4D73-9089-0CFEC38AB8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HHRpresentation010318</Template>
  <TotalTime>5624</TotalTime>
  <Words>3208</Words>
  <Application>Microsoft Office PowerPoint</Application>
  <PresentationFormat>On-screen Show (4:3)</PresentationFormat>
  <Paragraphs>202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Simpson, J.R. (VDSS)</dc:creator>
  <cp:lastModifiedBy>Annecchini, Jessica (VDSS)</cp:lastModifiedBy>
  <cp:revision>301</cp:revision>
  <cp:lastPrinted>2018-01-03T17:43:38Z</cp:lastPrinted>
  <dcterms:created xsi:type="dcterms:W3CDTF">2017-12-27T20:50:58Z</dcterms:created>
  <dcterms:modified xsi:type="dcterms:W3CDTF">2019-02-13T18:57:52Z</dcterms:modified>
</cp:coreProperties>
</file>