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23"/>
  </p:notesMasterIdLst>
  <p:handoutMasterIdLst>
    <p:handoutMasterId r:id="rId24"/>
  </p:handoutMasterIdLst>
  <p:sldIdLst>
    <p:sldId id="256" r:id="rId2"/>
    <p:sldId id="261" r:id="rId3"/>
    <p:sldId id="312" r:id="rId4"/>
    <p:sldId id="307" r:id="rId5"/>
    <p:sldId id="266" r:id="rId6"/>
    <p:sldId id="273" r:id="rId7"/>
    <p:sldId id="288" r:id="rId8"/>
    <p:sldId id="285" r:id="rId9"/>
    <p:sldId id="286" r:id="rId10"/>
    <p:sldId id="284" r:id="rId11"/>
    <p:sldId id="271" r:id="rId12"/>
    <p:sldId id="267" r:id="rId13"/>
    <p:sldId id="311" r:id="rId14"/>
    <p:sldId id="281" r:id="rId15"/>
    <p:sldId id="282" r:id="rId16"/>
    <p:sldId id="269" r:id="rId17"/>
    <p:sldId id="283" r:id="rId18"/>
    <p:sldId id="308" r:id="rId19"/>
    <p:sldId id="309" r:id="rId20"/>
    <p:sldId id="262" r:id="rId21"/>
    <p:sldId id="306" r:id="rId2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70C0"/>
    <a:srgbClr val="E6E6E6"/>
    <a:srgbClr val="3399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262" autoAdjust="0"/>
    <p:restoredTop sz="94660"/>
  </p:normalViewPr>
  <p:slideViewPr>
    <p:cSldViewPr>
      <p:cViewPr varScale="1">
        <p:scale>
          <a:sx n="86" d="100"/>
          <a:sy n="86" d="100"/>
        </p:scale>
        <p:origin x="1542" y="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DC0CEDE-2F97-421E-8276-53FD639355AC}" type="datetimeFigureOut">
              <a:rPr lang="en-US" smtClean="0"/>
              <a:pPr/>
              <a:t>3/26/2019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3730D86-7518-4089-A93A-62FA333E381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009718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B1DF75D-DF48-4265-82BC-7372B9490FB4}" type="datetimeFigureOut">
              <a:rPr lang="en-US" smtClean="0"/>
              <a:pPr/>
              <a:t>3/26/2019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B1F5F04-6DC5-46E0-8ABB-09215208CB3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001914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1F5F04-6DC5-46E0-8ABB-09215208CB32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B0FDDCD-FAFB-41A2-952B-EC56C4B59066}" type="datetimeFigureOut">
              <a:rPr lang="en-US" smtClean="0"/>
              <a:pPr/>
              <a:t>3/26/2019</a:t>
            </a:fld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1B59828-8E73-45AB-AFF8-E77950F1706A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B0FDDCD-FAFB-41A2-952B-EC56C4B59066}" type="datetimeFigureOut">
              <a:rPr lang="en-US" smtClean="0"/>
              <a:pPr/>
              <a:t>3/26/2019</a:t>
            </a:fld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1B59828-8E73-45AB-AFF8-E77950F1706A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B0FDDCD-FAFB-41A2-952B-EC56C4B59066}" type="datetimeFigureOut">
              <a:rPr lang="en-US" smtClean="0"/>
              <a:pPr/>
              <a:t>3/26/2019</a:t>
            </a:fld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1B59828-8E73-45AB-AFF8-E77950F1706A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r>
              <a:rPr lang="en-US" noProof="0" dirty="0" smtClean="0"/>
              <a:t>Click icon to add table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B0FDDCD-FAFB-41A2-952B-EC56C4B59066}" type="datetimeFigureOut">
              <a:rPr lang="en-US" smtClean="0"/>
              <a:pPr/>
              <a:t>3/26/2019</a:t>
            </a:fld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1B59828-8E73-45AB-AFF8-E77950F1706A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B0FDDCD-FAFB-41A2-952B-EC56C4B59066}" type="datetimeFigureOut">
              <a:rPr lang="en-US" smtClean="0"/>
              <a:pPr/>
              <a:t>3/26/2019</a:t>
            </a:fld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1B59828-8E73-45AB-AFF8-E77950F1706A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B0FDDCD-FAFB-41A2-952B-EC56C4B59066}" type="datetimeFigureOut">
              <a:rPr lang="en-US" smtClean="0"/>
              <a:pPr/>
              <a:t>3/26/2019</a:t>
            </a:fld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1B59828-8E73-45AB-AFF8-E77950F1706A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B0FDDCD-FAFB-41A2-952B-EC56C4B59066}" type="datetimeFigureOut">
              <a:rPr lang="en-US" smtClean="0"/>
              <a:pPr/>
              <a:t>3/26/2019</a:t>
            </a:fld>
            <a:endParaRPr lang="en-US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1B59828-8E73-45AB-AFF8-E77950F1706A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B0FDDCD-FAFB-41A2-952B-EC56C4B59066}" type="datetimeFigureOut">
              <a:rPr lang="en-US" smtClean="0"/>
              <a:pPr/>
              <a:t>3/26/2019</a:t>
            </a:fld>
            <a:endParaRPr lang="en-US" dirty="0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1B59828-8E73-45AB-AFF8-E77950F1706A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B0FDDCD-FAFB-41A2-952B-EC56C4B59066}" type="datetimeFigureOut">
              <a:rPr lang="en-US" smtClean="0"/>
              <a:pPr/>
              <a:t>3/26/2019</a:t>
            </a:fld>
            <a:endParaRPr lang="en-US" dirty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1B59828-8E73-45AB-AFF8-E77950F1706A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B0FDDCD-FAFB-41A2-952B-EC56C4B59066}" type="datetimeFigureOut">
              <a:rPr lang="en-US" smtClean="0"/>
              <a:pPr/>
              <a:t>3/26/2019</a:t>
            </a:fld>
            <a:endParaRPr lang="en-US" dirty="0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1B59828-8E73-45AB-AFF8-E77950F1706A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B0FDDCD-FAFB-41A2-952B-EC56C4B59066}" type="datetimeFigureOut">
              <a:rPr lang="en-US" smtClean="0"/>
              <a:pPr/>
              <a:t>3/26/2019</a:t>
            </a:fld>
            <a:endParaRPr lang="en-US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1B59828-8E73-45AB-AFF8-E77950F1706A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dirty="0" smtClean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B0FDDCD-FAFB-41A2-952B-EC56C4B59066}" type="datetimeFigureOut">
              <a:rPr lang="en-US" smtClean="0"/>
              <a:pPr/>
              <a:t>3/26/2019</a:t>
            </a:fld>
            <a:endParaRPr lang="en-US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1B59828-8E73-45AB-AFF8-E77950F1706A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4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smtClean="0"/>
            </a:lvl1pPr>
          </a:lstStyle>
          <a:p>
            <a:fld id="{6B0FDDCD-FAFB-41A2-952B-EC56C4B59066}" type="datetimeFigureOut">
              <a:rPr lang="en-US" smtClean="0"/>
              <a:pPr/>
              <a:t>3/26/2019</a:t>
            </a:fld>
            <a:endParaRPr lang="en-US" dirty="0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smtClean="0"/>
            </a:lvl1pPr>
          </a:lstStyle>
          <a:p>
            <a:endParaRPr lang="en-US" dirty="0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smtClean="0"/>
            </a:lvl1pPr>
          </a:lstStyle>
          <a:p>
            <a:fld id="{C1B59828-8E73-45AB-AFF8-E77950F1706A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  <p:sldLayoutId id="2147483696" r:id="rId12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r0Vw1Mqu5hE" TargetMode="External"/><Relationship Id="rId2" Type="http://schemas.openxmlformats.org/officeDocument/2006/relationships/slideLayout" Target="../slideLayouts/slideLayout7.xml"/><Relationship Id="rId1" Type="http://schemas.openxmlformats.org/officeDocument/2006/relationships/video" Target="https://www.youtube.com/embed/r0Vw1Mqu5hE" TargetMode="External"/><Relationship Id="rId4" Type="http://schemas.openxmlformats.org/officeDocument/2006/relationships/image" Target="../media/image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_n3EoujgbOc" TargetMode="Externa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5200" y="4343400"/>
            <a:ext cx="1297898" cy="20342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1447800"/>
            <a:ext cx="7693702" cy="4267200"/>
          </a:xfrm>
        </p:spPr>
        <p:txBody>
          <a:bodyPr>
            <a:normAutofit/>
          </a:bodyPr>
          <a:lstStyle/>
          <a:p>
            <a:r>
              <a:rPr lang="en-US" sz="3200" dirty="0" smtClean="0">
                <a:solidFill>
                  <a:srgbClr val="0070C0"/>
                </a:solidFill>
                <a:latin typeface="Baskerville Old Face" panose="02020602080505020303" pitchFamily="18" charset="0"/>
                <a:cs typeface="Aharoni" pitchFamily="2" charset="-79"/>
              </a:rPr>
              <a:t>Welcome to the </a:t>
            </a:r>
            <a:br>
              <a:rPr lang="en-US" sz="3200" dirty="0" smtClean="0">
                <a:solidFill>
                  <a:srgbClr val="0070C0"/>
                </a:solidFill>
                <a:latin typeface="Baskerville Old Face" panose="02020602080505020303" pitchFamily="18" charset="0"/>
                <a:cs typeface="Aharoni" pitchFamily="2" charset="-79"/>
              </a:rPr>
            </a:br>
            <a:r>
              <a:rPr lang="en-US" sz="3200" dirty="0" smtClean="0">
                <a:solidFill>
                  <a:srgbClr val="0070C0"/>
                </a:solidFill>
                <a:latin typeface="Baskerville Old Face" panose="02020602080505020303" pitchFamily="18" charset="0"/>
                <a:cs typeface="Aharoni" pitchFamily="2" charset="-79"/>
              </a:rPr>
              <a:t>Virginia Weatherization Assistance Program!</a:t>
            </a:r>
            <a:br>
              <a:rPr lang="en-US" sz="3200" dirty="0" smtClean="0">
                <a:solidFill>
                  <a:srgbClr val="0070C0"/>
                </a:solidFill>
                <a:latin typeface="Baskerville Old Face" panose="02020602080505020303" pitchFamily="18" charset="0"/>
                <a:cs typeface="Aharoni" pitchFamily="2" charset="-79"/>
              </a:rPr>
            </a:br>
            <a:r>
              <a:rPr lang="en-US" sz="3200" dirty="0">
                <a:solidFill>
                  <a:srgbClr val="0070C0"/>
                </a:solidFill>
                <a:latin typeface="Baskerville Old Face" panose="02020602080505020303" pitchFamily="18" charset="0"/>
                <a:cs typeface="Aharoni" pitchFamily="2" charset="-79"/>
              </a:rPr>
              <a:t/>
            </a:r>
            <a:br>
              <a:rPr lang="en-US" sz="3200" dirty="0">
                <a:solidFill>
                  <a:srgbClr val="0070C0"/>
                </a:solidFill>
                <a:latin typeface="Baskerville Old Face" panose="02020602080505020303" pitchFamily="18" charset="0"/>
                <a:cs typeface="Aharoni" pitchFamily="2" charset="-79"/>
              </a:rPr>
            </a:br>
            <a:r>
              <a:rPr lang="en-US" sz="3200" dirty="0" smtClean="0">
                <a:solidFill>
                  <a:srgbClr val="0070C0"/>
                </a:solidFill>
                <a:latin typeface="Baskerville Old Face" panose="02020602080505020303" pitchFamily="18" charset="0"/>
                <a:cs typeface="Aharoni" pitchFamily="2" charset="-79"/>
              </a:rPr>
              <a:t>Presented by Susan Hill</a:t>
            </a:r>
            <a:br>
              <a:rPr lang="en-US" sz="3200" dirty="0" smtClean="0">
                <a:solidFill>
                  <a:srgbClr val="0070C0"/>
                </a:solidFill>
                <a:latin typeface="Baskerville Old Face" panose="02020602080505020303" pitchFamily="18" charset="0"/>
                <a:cs typeface="Aharoni" pitchFamily="2" charset="-79"/>
              </a:rPr>
            </a:br>
            <a:r>
              <a:rPr lang="en-US" sz="3200" dirty="0" smtClean="0">
                <a:solidFill>
                  <a:srgbClr val="0070C0"/>
                </a:solidFill>
                <a:latin typeface="Baskerville Old Face" panose="02020602080505020303" pitchFamily="18" charset="0"/>
                <a:cs typeface="Aharoni" pitchFamily="2" charset="-79"/>
              </a:rPr>
              <a:t>VA Department of Housing and </a:t>
            </a:r>
            <a:br>
              <a:rPr lang="en-US" sz="3200" dirty="0" smtClean="0">
                <a:solidFill>
                  <a:srgbClr val="0070C0"/>
                </a:solidFill>
                <a:latin typeface="Baskerville Old Face" panose="02020602080505020303" pitchFamily="18" charset="0"/>
                <a:cs typeface="Aharoni" pitchFamily="2" charset="-79"/>
              </a:rPr>
            </a:br>
            <a:r>
              <a:rPr lang="en-US" sz="3200" dirty="0" smtClean="0">
                <a:solidFill>
                  <a:srgbClr val="0070C0"/>
                </a:solidFill>
                <a:latin typeface="Baskerville Old Face" panose="02020602080505020303" pitchFamily="18" charset="0"/>
                <a:cs typeface="Aharoni" pitchFamily="2" charset="-79"/>
              </a:rPr>
              <a:t>Community Development</a:t>
            </a:r>
            <a:r>
              <a:rPr lang="en-US" dirty="0" smtClean="0">
                <a:solidFill>
                  <a:srgbClr val="0070C0"/>
                </a:solidFill>
                <a:latin typeface="Aharoni" pitchFamily="2" charset="-79"/>
                <a:cs typeface="Aharoni" pitchFamily="2" charset="-79"/>
              </a:rPr>
              <a:t/>
            </a:r>
            <a:br>
              <a:rPr lang="en-US" dirty="0" smtClean="0">
                <a:solidFill>
                  <a:srgbClr val="0070C0"/>
                </a:solidFill>
                <a:latin typeface="Aharoni" pitchFamily="2" charset="-79"/>
                <a:cs typeface="Aharoni" pitchFamily="2" charset="-79"/>
              </a:rPr>
            </a:br>
            <a:endParaRPr lang="en-US" sz="2200" dirty="0">
              <a:solidFill>
                <a:srgbClr val="0070C0"/>
              </a:solidFill>
              <a:latin typeface="Baskerville Old Face" panose="02020602080505020303" pitchFamily="18" charset="0"/>
              <a:cs typeface="Aharoni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36764084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81800" y="4142509"/>
            <a:ext cx="1905000" cy="21336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70C0"/>
                </a:solidFill>
                <a:latin typeface="Baskerville Old Face" panose="02020602080505020303" pitchFamily="18" charset="0"/>
              </a:rPr>
              <a:t>State Role</a:t>
            </a:r>
            <a:endParaRPr lang="en-US" dirty="0">
              <a:solidFill>
                <a:srgbClr val="0070C0"/>
              </a:solidFill>
              <a:latin typeface="Baskerville Old Face" panose="02020602080505020303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7686675" cy="5145089"/>
          </a:xfrm>
        </p:spPr>
        <p:txBody>
          <a:bodyPr/>
          <a:lstStyle/>
          <a:p>
            <a:r>
              <a:rPr lang="en-US" dirty="0" smtClean="0">
                <a:latin typeface="Baskerville Old Face" panose="02020602080505020303" pitchFamily="18" charset="0"/>
              </a:rPr>
              <a:t>Management, oversight and reporting of DOE and LIHEAP funds in accordance with regulations</a:t>
            </a:r>
          </a:p>
          <a:p>
            <a:r>
              <a:rPr lang="en-US" dirty="0" smtClean="0">
                <a:latin typeface="Baskerville Old Face" panose="02020602080505020303" pitchFamily="18" charset="0"/>
              </a:rPr>
              <a:t>Fiscal and administrative monitoring</a:t>
            </a:r>
          </a:p>
          <a:p>
            <a:r>
              <a:rPr lang="en-US" dirty="0" smtClean="0">
                <a:latin typeface="Baskerville Old Face" panose="02020602080505020303" pitchFamily="18" charset="0"/>
              </a:rPr>
              <a:t>Technical monitoring and inspection of </a:t>
            </a:r>
            <a:r>
              <a:rPr lang="en-US" dirty="0">
                <a:latin typeface="Baskerville Old Face" panose="02020602080505020303" pitchFamily="18" charset="0"/>
              </a:rPr>
              <a:t/>
            </a:r>
            <a:br>
              <a:rPr lang="en-US" dirty="0">
                <a:latin typeface="Baskerville Old Face" panose="02020602080505020303" pitchFamily="18" charset="0"/>
              </a:rPr>
            </a:br>
            <a:r>
              <a:rPr lang="en-US" dirty="0" smtClean="0">
                <a:latin typeface="Baskerville Old Face" panose="02020602080505020303" pitchFamily="18" charset="0"/>
              </a:rPr>
              <a:t>5-10% of units completed</a:t>
            </a:r>
          </a:p>
          <a:p>
            <a:pPr>
              <a:buNone/>
            </a:pP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" y="4943475"/>
            <a:ext cx="1304925" cy="13049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914400"/>
          </a:xfrm>
        </p:spPr>
        <p:txBody>
          <a:bodyPr/>
          <a:lstStyle/>
          <a:p>
            <a:r>
              <a:rPr lang="en-US" dirty="0" smtClean="0">
                <a:solidFill>
                  <a:srgbClr val="0070C0"/>
                </a:solidFill>
                <a:latin typeface="Baskerville Old Face" panose="02020602080505020303" pitchFamily="18" charset="0"/>
              </a:rPr>
              <a:t>WAP Provider Role:</a:t>
            </a:r>
            <a:endParaRPr lang="en-US" dirty="0">
              <a:solidFill>
                <a:srgbClr val="0070C0"/>
              </a:solidFill>
              <a:latin typeface="Baskerville Old Face" panose="02020602080505020303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4068763"/>
          </a:xfrm>
        </p:spPr>
        <p:txBody>
          <a:bodyPr/>
          <a:lstStyle/>
          <a:p>
            <a:r>
              <a:rPr lang="en-US" sz="2800" dirty="0" smtClean="0">
                <a:latin typeface="Baskerville Old Face" panose="02020602080505020303" pitchFamily="18" charset="0"/>
              </a:rPr>
              <a:t>Applicant Intake and Approval</a:t>
            </a:r>
          </a:p>
          <a:p>
            <a:r>
              <a:rPr lang="en-US" sz="2800" dirty="0" smtClean="0">
                <a:latin typeface="Baskerville Old Face" panose="02020602080505020303" pitchFamily="18" charset="0"/>
              </a:rPr>
              <a:t>Energy Audit and Inspection</a:t>
            </a:r>
          </a:p>
          <a:p>
            <a:r>
              <a:rPr lang="en-US" sz="2800" dirty="0" smtClean="0">
                <a:latin typeface="Baskerville Old Face" panose="02020602080505020303" pitchFamily="18" charset="0"/>
              </a:rPr>
              <a:t>Work Order for each Job</a:t>
            </a:r>
          </a:p>
          <a:p>
            <a:r>
              <a:rPr lang="en-US" sz="2800" dirty="0" smtClean="0">
                <a:latin typeface="Baskerville Old Face" panose="02020602080505020303" pitchFamily="18" charset="0"/>
              </a:rPr>
              <a:t>Installation of Weatherization Measures</a:t>
            </a:r>
          </a:p>
          <a:p>
            <a:r>
              <a:rPr lang="en-US" sz="2800" dirty="0" smtClean="0">
                <a:latin typeface="Baskerville Old Face" panose="02020602080505020303" pitchFamily="18" charset="0"/>
              </a:rPr>
              <a:t>Client Education</a:t>
            </a:r>
          </a:p>
          <a:p>
            <a:r>
              <a:rPr lang="en-US" sz="2800" dirty="0" smtClean="0">
                <a:latin typeface="Baskerville Old Face" panose="02020602080505020303" pitchFamily="18" charset="0"/>
              </a:rPr>
              <a:t>Inspection by                                                      Quality Control Inspector</a:t>
            </a:r>
          </a:p>
          <a:p>
            <a:pPr>
              <a:buNone/>
            </a:pPr>
            <a:endParaRPr lang="en-US" dirty="0" smtClean="0"/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83672" y="3657600"/>
            <a:ext cx="3703128" cy="246301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3505200" y="533401"/>
            <a:ext cx="4876800" cy="5410200"/>
          </a:xfrm>
        </p:spPr>
        <p:txBody>
          <a:bodyPr/>
          <a:lstStyle/>
          <a:p>
            <a:pPr>
              <a:buNone/>
            </a:pP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>
                <a:solidFill>
                  <a:srgbClr val="0070C0"/>
                </a:solidFill>
                <a:latin typeface="Baskerville Old Face" panose="02020602080505020303" pitchFamily="18" charset="0"/>
              </a:rPr>
              <a:t>VA has a highly trained weatherization workforce!</a:t>
            </a:r>
            <a:endParaRPr lang="en-US" dirty="0" smtClean="0">
              <a:latin typeface="Baskerville Old Face" panose="02020602080505020303" pitchFamily="18" charset="0"/>
            </a:endParaRPr>
          </a:p>
          <a:p>
            <a:pPr lvl="1"/>
            <a:r>
              <a:rPr lang="en-US" dirty="0" smtClean="0">
                <a:latin typeface="Baskerville Old Face" panose="02020602080505020303" pitchFamily="18" charset="0"/>
              </a:rPr>
              <a:t>Crew workers</a:t>
            </a:r>
          </a:p>
          <a:p>
            <a:pPr lvl="1"/>
            <a:r>
              <a:rPr lang="en-US" dirty="0" smtClean="0">
                <a:latin typeface="Baskerville Old Face" panose="02020602080505020303" pitchFamily="18" charset="0"/>
              </a:rPr>
              <a:t>Crew leaders</a:t>
            </a:r>
          </a:p>
          <a:p>
            <a:pPr lvl="1"/>
            <a:r>
              <a:rPr lang="en-US" dirty="0" smtClean="0">
                <a:latin typeface="Baskerville Old Face" panose="02020602080505020303" pitchFamily="18" charset="0"/>
              </a:rPr>
              <a:t>Energy Auditors</a:t>
            </a:r>
          </a:p>
          <a:p>
            <a:pPr lvl="1"/>
            <a:r>
              <a:rPr lang="en-US" dirty="0" smtClean="0">
                <a:latin typeface="Baskerville Old Face" panose="02020602080505020303" pitchFamily="18" charset="0"/>
              </a:rPr>
              <a:t>Quality Control Inspectors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1806" y="1600200"/>
            <a:ext cx="3073707" cy="41136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74961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286000" y="3105835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>
                <a:hlinkClick r:id="rId3"/>
              </a:rPr>
              <a:t>https://www.youtube.com/watch?v=r0Vw1Mqu5hE</a:t>
            </a:r>
            <a:endParaRPr lang="en-US" dirty="0"/>
          </a:p>
        </p:txBody>
      </p:sp>
      <p:pic>
        <p:nvPicPr>
          <p:cNvPr id="3" name="r0Vw1Mqu5hE"/>
          <p:cNvPicPr>
            <a:picLocks noRot="1" noChangeAspect="1"/>
          </p:cNvPicPr>
          <p:nvPr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2286000" y="2143125"/>
            <a:ext cx="4572000" cy="2571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2545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70C0"/>
                </a:solidFill>
                <a:latin typeface="Baskerville Old Face" panose="02020602080505020303" pitchFamily="18" charset="0"/>
              </a:rPr>
              <a:t>Common Measures</a:t>
            </a:r>
            <a:endParaRPr lang="en-US" dirty="0">
              <a:solidFill>
                <a:srgbClr val="0070C0"/>
              </a:solidFill>
              <a:latin typeface="Baskerville Old Face" panose="02020602080505020303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 smtClean="0">
                <a:latin typeface="Baskerville Old Face" panose="02020602080505020303" pitchFamily="18" charset="0"/>
              </a:rPr>
              <a:t>Duct sealing</a:t>
            </a:r>
          </a:p>
          <a:p>
            <a:r>
              <a:rPr lang="en-US" sz="2800" dirty="0" smtClean="0">
                <a:latin typeface="Baskerville Old Face" panose="02020602080505020303" pitchFamily="18" charset="0"/>
              </a:rPr>
              <a:t>Air sealing</a:t>
            </a:r>
          </a:p>
          <a:p>
            <a:r>
              <a:rPr lang="en-US" sz="2800" dirty="0" smtClean="0">
                <a:latin typeface="Baskerville Old Face" panose="02020602080505020303" pitchFamily="18" charset="0"/>
              </a:rPr>
              <a:t>Insulation (belly, ceiling/roof cavity, walls)</a:t>
            </a:r>
          </a:p>
          <a:p>
            <a:r>
              <a:rPr lang="en-US" sz="2800" dirty="0" smtClean="0">
                <a:latin typeface="Baskerville Old Face" panose="02020602080505020303" pitchFamily="18" charset="0"/>
              </a:rPr>
              <a:t>Lighting</a:t>
            </a:r>
          </a:p>
          <a:p>
            <a:r>
              <a:rPr lang="en-US" sz="2800" dirty="0" smtClean="0">
                <a:latin typeface="Baskerville Old Face" panose="02020602080505020303" pitchFamily="18" charset="0"/>
              </a:rPr>
              <a:t>Insulation of hot water heater</a:t>
            </a:r>
          </a:p>
          <a:p>
            <a:r>
              <a:rPr lang="en-US" sz="2800" dirty="0" smtClean="0">
                <a:latin typeface="Baskerville Old Face" panose="02020602080505020303" pitchFamily="18" charset="0"/>
              </a:rPr>
              <a:t>Furnace and boiler tune-up</a:t>
            </a:r>
          </a:p>
          <a:p>
            <a:r>
              <a:rPr lang="en-US" sz="2800" dirty="0" smtClean="0">
                <a:latin typeface="Baskerville Old Face" panose="02020602080505020303" pitchFamily="18" charset="0"/>
              </a:rPr>
              <a:t>Refrigerator replacement </a:t>
            </a:r>
          </a:p>
          <a:p>
            <a:r>
              <a:rPr lang="en-US" sz="2800" dirty="0" smtClean="0">
                <a:latin typeface="Baskerville Old Face" panose="02020602080505020303" pitchFamily="18" charset="0"/>
              </a:rPr>
              <a:t>Smoke / CO detectors</a:t>
            </a:r>
          </a:p>
          <a:p>
            <a:r>
              <a:rPr lang="en-US" sz="2800" dirty="0" smtClean="0">
                <a:latin typeface="Baskerville Old Face" panose="02020602080505020303" pitchFamily="18" charset="0"/>
              </a:rPr>
              <a:t>Whole House Ventilation Fans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38800" y="3947536"/>
            <a:ext cx="2867891" cy="215091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05375" y="1327295"/>
            <a:ext cx="3781425" cy="12096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70C0"/>
                </a:solidFill>
                <a:latin typeface="Baskerville Old Face" panose="02020602080505020303" pitchFamily="18" charset="0"/>
              </a:rPr>
              <a:t>Health &amp; Safety</a:t>
            </a:r>
            <a:endParaRPr lang="en-US" dirty="0">
              <a:solidFill>
                <a:srgbClr val="0070C0"/>
              </a:solidFill>
              <a:latin typeface="Baskerville Old Face" panose="02020602080505020303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47800"/>
            <a:ext cx="7620000" cy="4419600"/>
          </a:xfrm>
        </p:spPr>
        <p:txBody>
          <a:bodyPr/>
          <a:lstStyle/>
          <a:p>
            <a:r>
              <a:rPr lang="en-US" sz="3000" dirty="0" smtClean="0">
                <a:latin typeface="Baskerville Old Face" panose="02020602080505020303" pitchFamily="18" charset="0"/>
              </a:rPr>
              <a:t>For benefit and durability of weatherization measures installed and safety of residents/crew</a:t>
            </a:r>
          </a:p>
          <a:p>
            <a:pPr lvl="1"/>
            <a:r>
              <a:rPr lang="en-US" dirty="0" smtClean="0">
                <a:latin typeface="Baskerville Old Face" panose="02020602080505020303" pitchFamily="18" charset="0"/>
              </a:rPr>
              <a:t>Incidental Roof repair (no replacement)</a:t>
            </a:r>
          </a:p>
          <a:p>
            <a:pPr lvl="1"/>
            <a:r>
              <a:rPr lang="en-US" dirty="0" smtClean="0">
                <a:latin typeface="Baskerville Old Face" panose="02020602080505020303" pitchFamily="18" charset="0"/>
              </a:rPr>
              <a:t>Dryer venting/moisture control</a:t>
            </a:r>
          </a:p>
          <a:p>
            <a:pPr lvl="1"/>
            <a:r>
              <a:rPr lang="en-US" dirty="0" smtClean="0">
                <a:latin typeface="Baskerville Old Face" panose="02020602080505020303" pitchFamily="18" charset="0"/>
              </a:rPr>
              <a:t>Fire extinguisher</a:t>
            </a:r>
          </a:p>
          <a:p>
            <a:pPr lvl="1"/>
            <a:r>
              <a:rPr lang="en-US" dirty="0" smtClean="0">
                <a:latin typeface="Baskerville Old Face" panose="02020602080505020303" pitchFamily="18" charset="0"/>
              </a:rPr>
              <a:t>Combustion appliance              inspection/safety</a:t>
            </a:r>
          </a:p>
          <a:p>
            <a:pPr lvl="1"/>
            <a:r>
              <a:rPr lang="en-US" dirty="0" smtClean="0">
                <a:latin typeface="Baskerville Old Face" panose="02020602080505020303" pitchFamily="18" charset="0"/>
              </a:rPr>
              <a:t>Personal protection equipment for crew</a:t>
            </a:r>
          </a:p>
          <a:p>
            <a:pPr lvl="1"/>
            <a:endParaRPr lang="en-US" dirty="0" smtClean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05600" y="2971800"/>
            <a:ext cx="2143125" cy="21431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6400" y="381000"/>
            <a:ext cx="7010400" cy="838200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rgbClr val="0070C0"/>
                </a:solidFill>
                <a:latin typeface="Baskerville Old Face" panose="02020602080505020303" pitchFamily="18" charset="0"/>
              </a:rPr>
              <a:t>Client Education</a:t>
            </a:r>
            <a:endParaRPr lang="en-US" dirty="0">
              <a:solidFill>
                <a:srgbClr val="0070C0"/>
              </a:solidFill>
              <a:latin typeface="Baskerville Old Face" panose="02020602080505020303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7841" y="1219200"/>
            <a:ext cx="8229600" cy="2362200"/>
          </a:xfrm>
        </p:spPr>
        <p:txBody>
          <a:bodyPr>
            <a:normAutofit/>
          </a:bodyPr>
          <a:lstStyle/>
          <a:p>
            <a:pPr algn="ctr">
              <a:buNone/>
            </a:pPr>
            <a:endParaRPr lang="en-US" dirty="0" smtClean="0"/>
          </a:p>
          <a:p>
            <a:r>
              <a:rPr lang="en-US" sz="2800" dirty="0" smtClean="0">
                <a:latin typeface="Baskerville Old Face" panose="02020602080505020303" pitchFamily="18" charset="0"/>
              </a:rPr>
              <a:t>Operating new equipment</a:t>
            </a:r>
          </a:p>
          <a:p>
            <a:r>
              <a:rPr lang="en-US" sz="2800" dirty="0" smtClean="0">
                <a:latin typeface="Baskerville Old Face" panose="02020602080505020303" pitchFamily="18" charset="0"/>
              </a:rPr>
              <a:t>Maintaining equipment for maximum efficiency</a:t>
            </a:r>
          </a:p>
          <a:p>
            <a:r>
              <a:rPr lang="en-US" sz="2800" dirty="0" smtClean="0">
                <a:latin typeface="Baskerville Old Face" panose="02020602080505020303" pitchFamily="18" charset="0"/>
              </a:rPr>
              <a:t>Other tips on saving energy in the home</a:t>
            </a:r>
          </a:p>
          <a:p>
            <a:endParaRPr lang="en-US" dirty="0" smtClean="0"/>
          </a:p>
          <a:p>
            <a:pPr>
              <a:buNone/>
            </a:pP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00600" y="3733800"/>
            <a:ext cx="3826841" cy="230045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" y="3733800"/>
            <a:ext cx="4145073" cy="232124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   </a:t>
            </a:r>
            <a:r>
              <a:rPr lang="en-US" dirty="0" smtClean="0">
                <a:solidFill>
                  <a:srgbClr val="0070C0"/>
                </a:solidFill>
                <a:latin typeface="Baskerville Old Face" panose="02020602080505020303" pitchFamily="18" charset="0"/>
              </a:rPr>
              <a:t>Weatherization does </a:t>
            </a:r>
            <a:r>
              <a:rPr lang="en-US" u="sng" dirty="0" smtClean="0">
                <a:solidFill>
                  <a:srgbClr val="0070C0"/>
                </a:solidFill>
                <a:latin typeface="Baskerville Old Face" panose="02020602080505020303" pitchFamily="18" charset="0"/>
              </a:rPr>
              <a:t>NOT</a:t>
            </a:r>
            <a:r>
              <a:rPr lang="en-US" dirty="0" smtClean="0">
                <a:solidFill>
                  <a:srgbClr val="0070C0"/>
                </a:solidFill>
                <a:latin typeface="Baskerville Old Face" panose="02020602080505020303" pitchFamily="18" charset="0"/>
              </a:rPr>
              <a:t>:</a:t>
            </a:r>
            <a:endParaRPr lang="en-US" dirty="0">
              <a:solidFill>
                <a:srgbClr val="0070C0"/>
              </a:solidFill>
              <a:latin typeface="Baskerville Old Face" panose="02020602080505020303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latin typeface="Baskerville Old Face" panose="02020602080505020303" pitchFamily="18" charset="0"/>
              </a:rPr>
              <a:t>Eliminate mold</a:t>
            </a:r>
          </a:p>
          <a:p>
            <a:r>
              <a:rPr lang="en-US" dirty="0" smtClean="0">
                <a:latin typeface="Baskerville Old Face" panose="02020602080505020303" pitchFamily="18" charset="0"/>
              </a:rPr>
              <a:t>Abate lead paint</a:t>
            </a:r>
          </a:p>
          <a:p>
            <a:r>
              <a:rPr lang="en-US" dirty="0" smtClean="0">
                <a:latin typeface="Baskerville Old Face" panose="02020602080505020303" pitchFamily="18" charset="0"/>
              </a:rPr>
              <a:t>Remove asbestos</a:t>
            </a:r>
          </a:p>
          <a:p>
            <a:r>
              <a:rPr lang="en-US" dirty="0" smtClean="0">
                <a:latin typeface="Baskerville Old Face" panose="02020602080505020303" pitchFamily="18" charset="0"/>
              </a:rPr>
              <a:t>Replace roofs</a:t>
            </a:r>
          </a:p>
          <a:p>
            <a:r>
              <a:rPr lang="en-US" dirty="0" smtClean="0">
                <a:latin typeface="Baskerville Old Face" panose="02020602080505020303" pitchFamily="18" charset="0"/>
              </a:rPr>
              <a:t>Provide general home repairs/painting</a:t>
            </a:r>
          </a:p>
          <a:p>
            <a:r>
              <a:rPr lang="en-US" dirty="0" smtClean="0">
                <a:latin typeface="Baskerville Old Face" panose="02020602080505020303" pitchFamily="18" charset="0"/>
              </a:rPr>
              <a:t>Build outside decks or stairs</a:t>
            </a:r>
          </a:p>
          <a:p>
            <a:r>
              <a:rPr lang="en-US" dirty="0" smtClean="0">
                <a:latin typeface="Baskerville Old Face" panose="02020602080505020303" pitchFamily="18" charset="0"/>
              </a:rPr>
              <a:t>Replace ranges (can clean/repair)</a:t>
            </a:r>
            <a:endParaRPr lang="en-US" dirty="0" smtClean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0" y="1450758"/>
            <a:ext cx="3629025" cy="24193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815548"/>
            <a:ext cx="8229600" cy="4525963"/>
          </a:xfrm>
        </p:spPr>
        <p:txBody>
          <a:bodyPr/>
          <a:lstStyle/>
          <a:p>
            <a:r>
              <a:rPr lang="en-US" dirty="0" smtClean="0"/>
              <a:t>Offered by the same network of weatherization providers</a:t>
            </a:r>
          </a:p>
          <a:p>
            <a:r>
              <a:rPr lang="en-US" dirty="0" smtClean="0"/>
              <a:t>Can help clients who don’t qualify for state weatherization program</a:t>
            </a:r>
            <a:endParaRPr lang="en-US" dirty="0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1676400" y="274638"/>
            <a:ext cx="7162800" cy="1143000"/>
          </a:xfrm>
        </p:spPr>
        <p:txBody>
          <a:bodyPr/>
          <a:lstStyle/>
          <a:p>
            <a:r>
              <a:rPr lang="en-US" sz="3600" dirty="0" smtClean="0">
                <a:solidFill>
                  <a:srgbClr val="0070C0"/>
                </a:solidFill>
                <a:latin typeface="Baskerville Old Face" panose="02020602080505020303" pitchFamily="18" charset="0"/>
              </a:rPr>
              <a:t>Utility Funded Programs</a:t>
            </a:r>
            <a:endParaRPr lang="en-US" sz="3600" dirty="0">
              <a:solidFill>
                <a:srgbClr val="0070C0"/>
              </a:solidFill>
              <a:latin typeface="Baskerville Old Face" panose="02020602080505020303" pitchFamily="18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7983" y="5181600"/>
            <a:ext cx="2465498" cy="113792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/>
          <a:srcRect t="25879" b="20848"/>
          <a:stretch/>
        </p:blipFill>
        <p:spPr>
          <a:xfrm>
            <a:off x="2812699" y="5181601"/>
            <a:ext cx="1859441" cy="9906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27639" y="4967257"/>
            <a:ext cx="1371600" cy="1374254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5"/>
          <a:srcRect t="11018" b="12961"/>
          <a:stretch/>
        </p:blipFill>
        <p:spPr>
          <a:xfrm>
            <a:off x="4672140" y="5029199"/>
            <a:ext cx="2075961" cy="12192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041154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Content Placeholder 1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85800" y="1676400"/>
            <a:ext cx="3136901" cy="1447800"/>
          </a:xfrm>
          <a:prstGeom prst="rect">
            <a:avLst/>
          </a:prstGeom>
        </p:spPr>
      </p:pic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1676400" y="274638"/>
            <a:ext cx="7162800" cy="1143000"/>
          </a:xfrm>
        </p:spPr>
        <p:txBody>
          <a:bodyPr/>
          <a:lstStyle/>
          <a:p>
            <a:r>
              <a:rPr lang="en-US" sz="3600" dirty="0" smtClean="0">
                <a:solidFill>
                  <a:srgbClr val="0070C0"/>
                </a:solidFill>
                <a:latin typeface="Baskerville Old Face" panose="02020602080505020303" pitchFamily="18" charset="0"/>
              </a:rPr>
              <a:t>Utility Funded Programs</a:t>
            </a:r>
            <a:endParaRPr lang="en-US" sz="3600" dirty="0">
              <a:solidFill>
                <a:srgbClr val="0070C0"/>
              </a:solidFill>
              <a:latin typeface="Baskerville Old Face" panose="02020602080505020303" pitchFamily="18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5800" y="3124200"/>
            <a:ext cx="8050650" cy="1662545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362200" y="5486400"/>
            <a:ext cx="5105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And service for veterans too!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9838" y="5354063"/>
            <a:ext cx="1313762" cy="6919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194796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6400" y="304800"/>
            <a:ext cx="7010400" cy="1219200"/>
          </a:xfrm>
        </p:spPr>
        <p:txBody>
          <a:bodyPr>
            <a:normAutofit/>
          </a:bodyPr>
          <a:lstStyle/>
          <a:p>
            <a:r>
              <a:rPr lang="en-US" sz="3600" dirty="0" smtClean="0">
                <a:solidFill>
                  <a:srgbClr val="0070C0"/>
                </a:solidFill>
                <a:latin typeface="Baskerville Old Face" panose="02020602080505020303" pitchFamily="18" charset="0"/>
              </a:rPr>
              <a:t>Weatherization Assistance Program</a:t>
            </a:r>
            <a:endParaRPr lang="en-US" sz="3600" dirty="0">
              <a:latin typeface="Baskerville Old Face" panose="02020602080505020303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9491" y="1496291"/>
            <a:ext cx="8229600" cy="3505200"/>
          </a:xfrm>
        </p:spPr>
        <p:txBody>
          <a:bodyPr>
            <a:normAutofit/>
          </a:bodyPr>
          <a:lstStyle/>
          <a:p>
            <a:r>
              <a:rPr lang="en-US" sz="2800" dirty="0" smtClean="0">
                <a:latin typeface="Baskerville Old Face" panose="02020602080505020303" pitchFamily="18" charset="0"/>
              </a:rPr>
              <a:t>WAP funded by U.S. Department of Energy;</a:t>
            </a:r>
          </a:p>
          <a:p>
            <a:r>
              <a:rPr lang="en-US" sz="2800" dirty="0" smtClean="0">
                <a:latin typeface="Baskerville Old Face" panose="02020602080505020303" pitchFamily="18" charset="0"/>
              </a:rPr>
              <a:t>LIHEAP funded by Health and Human Services;</a:t>
            </a:r>
          </a:p>
          <a:p>
            <a:r>
              <a:rPr lang="en-US" sz="2800" dirty="0" smtClean="0">
                <a:latin typeface="Baskerville Old Face" panose="02020602080505020303" pitchFamily="18" charset="0"/>
              </a:rPr>
              <a:t>Operated in all 50 States, District of Columbia, US Territories and some Native American Tribes;</a:t>
            </a:r>
          </a:p>
          <a:p>
            <a:r>
              <a:rPr lang="en-US" sz="2800" dirty="0" smtClean="0">
                <a:latin typeface="Baskerville Old Face" panose="02020602080505020303" pitchFamily="18" charset="0"/>
              </a:rPr>
              <a:t>Utilizes some of the most advanced technologies and diagnostic testing protocols in the energy conservation industry today</a:t>
            </a:r>
          </a:p>
          <a:p>
            <a:pPr marL="0" indent="0">
              <a:buNone/>
            </a:pPr>
            <a:endParaRPr lang="en-US" dirty="0">
              <a:solidFill>
                <a:srgbClr val="00B0F0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" y="5001491"/>
            <a:ext cx="4286250" cy="10668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11881" y="4801466"/>
            <a:ext cx="3600450" cy="1266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47071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6400" y="274638"/>
            <a:ext cx="7162800" cy="1143000"/>
          </a:xfrm>
        </p:spPr>
        <p:txBody>
          <a:bodyPr/>
          <a:lstStyle/>
          <a:p>
            <a:r>
              <a:rPr lang="en-US" sz="3600" dirty="0" smtClean="0">
                <a:solidFill>
                  <a:srgbClr val="0070C0"/>
                </a:solidFill>
                <a:latin typeface="Baskerville Old Face" panose="02020602080505020303" pitchFamily="18" charset="0"/>
              </a:rPr>
              <a:t>Multiple Benefits of Weatherization</a:t>
            </a:r>
            <a:endParaRPr lang="en-US" sz="3600" dirty="0">
              <a:solidFill>
                <a:srgbClr val="0070C0"/>
              </a:solidFill>
              <a:latin typeface="Baskerville Old Face" panose="02020602080505020303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35% less energy </a:t>
            </a:r>
            <a:r>
              <a:rPr lang="en-US" sz="2800" dirty="0" smtClean="0"/>
              <a:t>                                consumption</a:t>
            </a:r>
            <a:endParaRPr lang="en-US" sz="2800" dirty="0"/>
          </a:p>
          <a:p>
            <a:r>
              <a:rPr lang="en-US" sz="2800" dirty="0"/>
              <a:t>$250-450 less spending </a:t>
            </a:r>
            <a:r>
              <a:rPr lang="en-US" sz="2800" dirty="0" smtClean="0"/>
              <a:t>                                   on </a:t>
            </a:r>
            <a:r>
              <a:rPr lang="en-US" sz="2800" dirty="0"/>
              <a:t>energy annually</a:t>
            </a:r>
          </a:p>
          <a:p>
            <a:r>
              <a:rPr lang="en-US" sz="2800" dirty="0" smtClean="0"/>
              <a:t>Emissions reductions</a:t>
            </a:r>
            <a:endParaRPr lang="en-US" sz="2800" dirty="0"/>
          </a:p>
          <a:p>
            <a:r>
              <a:rPr lang="en-US" sz="2800" dirty="0"/>
              <a:t>90% of materials used </a:t>
            </a:r>
            <a:r>
              <a:rPr lang="en-US" sz="2800" dirty="0" smtClean="0"/>
              <a:t>                                     are </a:t>
            </a:r>
            <a:r>
              <a:rPr lang="en-US" sz="2800" dirty="0"/>
              <a:t>‘Made in USA’</a:t>
            </a:r>
          </a:p>
          <a:p>
            <a:r>
              <a:rPr lang="en-US" sz="2800" dirty="0"/>
              <a:t>Increased health and safety </a:t>
            </a:r>
            <a:r>
              <a:rPr lang="en-US" sz="2800" dirty="0" smtClean="0"/>
              <a:t>benefits</a:t>
            </a:r>
            <a:endParaRPr lang="en-US" sz="28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32218" y="2209800"/>
            <a:ext cx="3733800" cy="25055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16794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0"/>
            <a:ext cx="8229600" cy="1143000"/>
          </a:xfrm>
        </p:spPr>
        <p:txBody>
          <a:bodyPr/>
          <a:lstStyle/>
          <a:p>
            <a:r>
              <a:rPr lang="en-US" dirty="0" smtClean="0">
                <a:solidFill>
                  <a:srgbClr val="0070C0"/>
                </a:solidFill>
              </a:rPr>
              <a:t>Thank you!</a:t>
            </a:r>
            <a:endParaRPr lang="en-US" dirty="0">
              <a:solidFill>
                <a:srgbClr val="0070C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pPr marL="0" indent="0" algn="ctr">
              <a:buNone/>
            </a:pPr>
            <a:r>
              <a:rPr lang="en-US" dirty="0" smtClean="0"/>
              <a:t>Susan Hill</a:t>
            </a:r>
          </a:p>
          <a:p>
            <a:pPr marL="0" indent="0" algn="ctr">
              <a:buNone/>
            </a:pPr>
            <a:r>
              <a:rPr lang="en-US" dirty="0" smtClean="0"/>
              <a:t>Housing Program Administrator</a:t>
            </a:r>
          </a:p>
          <a:p>
            <a:pPr marL="0" indent="0" algn="ctr">
              <a:buNone/>
            </a:pPr>
            <a:r>
              <a:rPr lang="en-US" dirty="0" smtClean="0"/>
              <a:t>804.371.0671</a:t>
            </a:r>
          </a:p>
          <a:p>
            <a:pPr marL="0" indent="0" algn="ctr">
              <a:buNone/>
            </a:pPr>
            <a:r>
              <a:rPr lang="en-US" dirty="0" smtClean="0"/>
              <a:t>susan.hill@dhcd.virginia.gov</a:t>
            </a:r>
          </a:p>
        </p:txBody>
      </p:sp>
    </p:spTree>
    <p:extLst>
      <p:ext uri="{BB962C8B-B14F-4D97-AF65-F5344CB8AC3E}">
        <p14:creationId xmlns:p14="http://schemas.microsoft.com/office/powerpoint/2010/main" val="175369499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_n3EoujgbOc"/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2286000" y="2576513"/>
            <a:ext cx="4572000" cy="2571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939126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1676400" y="152400"/>
            <a:ext cx="7162800" cy="1143000"/>
          </a:xfrm>
        </p:spPr>
        <p:txBody>
          <a:bodyPr/>
          <a:lstStyle/>
          <a:p>
            <a:r>
              <a:rPr lang="en-US" dirty="0" smtClean="0">
                <a:solidFill>
                  <a:srgbClr val="0070C0"/>
                </a:solidFill>
                <a:latin typeface="Baskerville Old Face" panose="02020602080505020303" pitchFamily="18" charset="0"/>
              </a:rPr>
              <a:t>VA Weatherization Providers</a:t>
            </a:r>
            <a:endParaRPr lang="en-US" dirty="0"/>
          </a:p>
        </p:txBody>
      </p:sp>
      <p:sp>
        <p:nvSpPr>
          <p:cNvPr id="5" name="Title 1"/>
          <p:cNvSpPr txBox="1">
            <a:spLocks/>
          </p:cNvSpPr>
          <p:nvPr/>
        </p:nvSpPr>
        <p:spPr bwMode="auto">
          <a:xfrm>
            <a:off x="978455" y="5164848"/>
            <a:ext cx="71628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r>
              <a:rPr lang="en-US" sz="2400" kern="0" dirty="0" smtClean="0">
                <a:solidFill>
                  <a:srgbClr val="0070C0"/>
                </a:solidFill>
                <a:latin typeface="Baskerville Old Face" panose="02020602080505020303" pitchFamily="18" charset="0"/>
              </a:rPr>
              <a:t>Richmond and surrounding counties:  </a:t>
            </a:r>
          </a:p>
          <a:p>
            <a:r>
              <a:rPr lang="en-US" sz="2400" kern="0" dirty="0" err="1" smtClean="0">
                <a:solidFill>
                  <a:srgbClr val="0070C0"/>
                </a:solidFill>
                <a:latin typeface="Baskerville Old Face" panose="02020602080505020303" pitchFamily="18" charset="0"/>
              </a:rPr>
              <a:t>project:HOMES</a:t>
            </a:r>
            <a:r>
              <a:rPr lang="en-US" sz="2400" kern="0" dirty="0" smtClean="0">
                <a:solidFill>
                  <a:srgbClr val="0070C0"/>
                </a:solidFill>
                <a:latin typeface="Baskerville Old Face" panose="02020602080505020303" pitchFamily="18" charset="0"/>
              </a:rPr>
              <a:t>   804-233-2827</a:t>
            </a:r>
            <a:endParaRPr lang="en-US" sz="2400" kern="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99" t="12245" r="1577" b="19295"/>
          <a:stretch/>
        </p:blipFill>
        <p:spPr>
          <a:xfrm>
            <a:off x="280511" y="1295400"/>
            <a:ext cx="8558689" cy="40218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899227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70C0"/>
                </a:solidFill>
              </a:rPr>
              <a:t>   </a:t>
            </a:r>
            <a:r>
              <a:rPr lang="en-US" dirty="0" smtClean="0">
                <a:solidFill>
                  <a:srgbClr val="0070C0"/>
                </a:solidFill>
                <a:latin typeface="Baskerville Old Face" panose="02020602080505020303" pitchFamily="18" charset="0"/>
              </a:rPr>
              <a:t>Virginia Funding Levels </a:t>
            </a:r>
            <a:endParaRPr lang="en-US" dirty="0">
              <a:solidFill>
                <a:srgbClr val="0070C0"/>
              </a:solidFill>
              <a:latin typeface="Baskerville Old Face" panose="02020602080505020303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latin typeface="Baskerville Old Face" panose="02020602080505020303" pitchFamily="18" charset="0"/>
              </a:rPr>
              <a:t>$4.4</a:t>
            </a:r>
            <a:r>
              <a:rPr lang="en-US" dirty="0" smtClean="0">
                <a:solidFill>
                  <a:srgbClr val="92D050"/>
                </a:solidFill>
                <a:latin typeface="Baskerville Old Face" panose="02020602080505020303" pitchFamily="18" charset="0"/>
              </a:rPr>
              <a:t> </a:t>
            </a:r>
            <a:r>
              <a:rPr lang="en-US" dirty="0" smtClean="0">
                <a:latin typeface="Baskerville Old Face" panose="02020602080505020303" pitchFamily="18" charset="0"/>
              </a:rPr>
              <a:t>million per year from DOE</a:t>
            </a:r>
          </a:p>
          <a:p>
            <a:r>
              <a:rPr lang="en-US" dirty="0">
                <a:latin typeface="Baskerville Old Face" panose="02020602080505020303" pitchFamily="18" charset="0"/>
              </a:rPr>
              <a:t>P</a:t>
            </a:r>
            <a:r>
              <a:rPr lang="en-US" dirty="0" smtClean="0">
                <a:latin typeface="Baskerville Old Face" panose="02020602080505020303" pitchFamily="18" charset="0"/>
              </a:rPr>
              <a:t>lus 15% of State’s LIHEAP allocation – approximately $13.7 million annually</a:t>
            </a:r>
          </a:p>
          <a:p>
            <a:r>
              <a:rPr lang="en-US" dirty="0" smtClean="0">
                <a:latin typeface="Baskerville Old Face" panose="02020602080505020303" pitchFamily="18" charset="0"/>
              </a:rPr>
              <a:t>Average </a:t>
            </a:r>
            <a:r>
              <a:rPr lang="en-US" dirty="0">
                <a:latin typeface="Baskerville Old Face" panose="02020602080505020303" pitchFamily="18" charset="0"/>
              </a:rPr>
              <a:t>cost per unit </a:t>
            </a:r>
            <a:r>
              <a:rPr lang="en-US" dirty="0" smtClean="0">
                <a:latin typeface="Baskerville Old Face" panose="02020602080505020303" pitchFamily="18" charset="0"/>
              </a:rPr>
              <a:t>over $7,000</a:t>
            </a:r>
          </a:p>
          <a:p>
            <a:r>
              <a:rPr lang="en-US" dirty="0" smtClean="0">
                <a:latin typeface="Baskerville Old Face" panose="02020602080505020303" pitchFamily="18" charset="0"/>
              </a:rPr>
              <a:t>Providers may leverage utility dollars</a:t>
            </a:r>
          </a:p>
          <a:p>
            <a:pPr marL="0" indent="0">
              <a:buNone/>
            </a:pP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endParaRPr lang="en-US" b="1" i="1" dirty="0" smtClean="0"/>
          </a:p>
          <a:p>
            <a:pPr marL="0" indent="0">
              <a:buNone/>
            </a:pPr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71926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70C0"/>
                </a:solidFill>
              </a:rPr>
              <a:t> </a:t>
            </a:r>
            <a:r>
              <a:rPr lang="en-US" dirty="0" smtClean="0">
                <a:solidFill>
                  <a:srgbClr val="0070C0"/>
                </a:solidFill>
                <a:latin typeface="Baskerville Old Face" panose="02020602080505020303" pitchFamily="18" charset="0"/>
              </a:rPr>
              <a:t>Virginia WAP Program</a:t>
            </a:r>
            <a:endParaRPr lang="en-US" dirty="0">
              <a:solidFill>
                <a:srgbClr val="0070C0"/>
              </a:solidFill>
              <a:latin typeface="Baskerville Old Face" panose="02020602080505020303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 smtClean="0">
                <a:latin typeface="Baskerville Old Face" panose="02020602080505020303" pitchFamily="18" charset="0"/>
              </a:rPr>
              <a:t>Administered through 17 local non-profit subgrantee agencies statewide;</a:t>
            </a:r>
          </a:p>
          <a:p>
            <a:r>
              <a:rPr lang="en-US" sz="2800" dirty="0" smtClean="0">
                <a:latin typeface="Baskerville Old Face" panose="02020602080505020303" pitchFamily="18" charset="0"/>
              </a:rPr>
              <a:t>Targeted to households at or below 60% of median income, with priority to:</a:t>
            </a:r>
          </a:p>
          <a:p>
            <a:pPr lvl="1"/>
            <a:r>
              <a:rPr lang="en-US" dirty="0" smtClean="0">
                <a:latin typeface="Baskerville Old Face" panose="02020602080505020303" pitchFamily="18" charset="0"/>
              </a:rPr>
              <a:t>elderly </a:t>
            </a:r>
          </a:p>
          <a:p>
            <a:pPr lvl="1"/>
            <a:r>
              <a:rPr lang="en-US" dirty="0" smtClean="0">
                <a:latin typeface="Baskerville Old Face" panose="02020602080505020303" pitchFamily="18" charset="0"/>
              </a:rPr>
              <a:t>disabled</a:t>
            </a:r>
          </a:p>
          <a:p>
            <a:pPr lvl="1"/>
            <a:r>
              <a:rPr lang="en-US" dirty="0" smtClean="0">
                <a:latin typeface="Baskerville Old Face" panose="02020602080505020303" pitchFamily="18" charset="0"/>
              </a:rPr>
              <a:t>families with </a:t>
            </a:r>
            <a:r>
              <a:rPr lang="en-US" dirty="0">
                <a:latin typeface="Baskerville Old Face" panose="02020602080505020303" pitchFamily="18" charset="0"/>
              </a:rPr>
              <a:t> </a:t>
            </a:r>
            <a:r>
              <a:rPr lang="en-US" dirty="0" smtClean="0">
                <a:latin typeface="Baskerville Old Face" panose="02020602080505020303" pitchFamily="18" charset="0"/>
              </a:rPr>
              <a:t>                                                   young children</a:t>
            </a:r>
          </a:p>
          <a:p>
            <a:pPr marL="457200" lvl="1" indent="0">
              <a:buNone/>
            </a:pPr>
            <a:endParaRPr lang="en-US" dirty="0" smtClean="0">
              <a:latin typeface="Baskerville Old Face" panose="02020602080505020303" pitchFamily="18" charset="0"/>
            </a:endParaRPr>
          </a:p>
          <a:p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48200" y="3429000"/>
            <a:ext cx="3733800" cy="248994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7300" y="304800"/>
            <a:ext cx="7010400" cy="1143000"/>
          </a:xfrm>
        </p:spPr>
        <p:txBody>
          <a:bodyPr/>
          <a:lstStyle/>
          <a:p>
            <a:r>
              <a:rPr lang="en-US" dirty="0" smtClean="0">
                <a:solidFill>
                  <a:srgbClr val="0070C0"/>
                </a:solidFill>
                <a:latin typeface="Baskerville Old Face" panose="02020602080505020303" pitchFamily="18" charset="0"/>
              </a:rPr>
              <a:t>WAP Income Limits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l="13645" t="-1137" r="20560"/>
          <a:stretch/>
        </p:blipFill>
        <p:spPr>
          <a:xfrm>
            <a:off x="2286000" y="1295401"/>
            <a:ext cx="4953000" cy="4953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27921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70C0"/>
                </a:solidFill>
                <a:latin typeface="Baskerville Old Face" panose="02020602080505020303" pitchFamily="18" charset="0"/>
              </a:rPr>
              <a:t>Virginia WAP Program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>
                <a:latin typeface="Baskerville Old Face" panose="02020602080505020303" pitchFamily="18" charset="0"/>
              </a:rPr>
              <a:t>Available for s</a:t>
            </a:r>
            <a:r>
              <a:rPr lang="en-US" sz="2800" dirty="0" smtClean="0">
                <a:latin typeface="Baskerville Old Face" panose="02020602080505020303" pitchFamily="18" charset="0"/>
              </a:rPr>
              <a:t>ingle family, </a:t>
            </a:r>
            <a:r>
              <a:rPr lang="en-US" sz="2800" dirty="0">
                <a:latin typeface="Baskerville Old Face" panose="02020602080505020303" pitchFamily="18" charset="0"/>
              </a:rPr>
              <a:t>mobile homes, </a:t>
            </a:r>
            <a:r>
              <a:rPr lang="en-US" sz="2800" dirty="0" smtClean="0">
                <a:latin typeface="Baskerville Old Face" panose="02020602080505020303" pitchFamily="18" charset="0"/>
              </a:rPr>
              <a:t>              and multi-family</a:t>
            </a:r>
            <a:endParaRPr lang="en-US" sz="2800" dirty="0">
              <a:latin typeface="Baskerville Old Face" panose="02020602080505020303" pitchFamily="18" charset="0"/>
            </a:endParaRPr>
          </a:p>
          <a:p>
            <a:r>
              <a:rPr lang="en-US" sz="2800" dirty="0">
                <a:latin typeface="Baskerville Old Face" panose="02020602080505020303" pitchFamily="18" charset="0"/>
              </a:rPr>
              <a:t>Available to owners and </a:t>
            </a:r>
            <a:r>
              <a:rPr lang="en-US" sz="2800" dirty="0" smtClean="0">
                <a:latin typeface="Baskerville Old Face" panose="02020602080505020303" pitchFamily="18" charset="0"/>
              </a:rPr>
              <a:t>renters</a:t>
            </a:r>
          </a:p>
          <a:p>
            <a:pPr lvl="1"/>
            <a:r>
              <a:rPr lang="en-US" sz="2400" dirty="0" smtClean="0">
                <a:latin typeface="Baskerville Old Face" panose="02020602080505020303" pitchFamily="18" charset="0"/>
              </a:rPr>
              <a:t>Renters must have landlord written permission</a:t>
            </a:r>
          </a:p>
          <a:p>
            <a:pPr lvl="1"/>
            <a:r>
              <a:rPr lang="en-US" sz="2400" dirty="0" smtClean="0">
                <a:latin typeface="Baskerville Old Face" panose="02020602080505020303" pitchFamily="18" charset="0"/>
              </a:rPr>
              <a:t>Large multi-family must have landlord contribution</a:t>
            </a:r>
          </a:p>
          <a:p>
            <a:pPr lvl="1"/>
            <a:r>
              <a:rPr lang="en-US" sz="2400" dirty="0" smtClean="0">
                <a:latin typeface="Baskerville Old Face" panose="02020602080505020303" pitchFamily="18" charset="0"/>
              </a:rPr>
              <a:t>Landlord must agree not to raise rent                                 for reasonable period of time</a:t>
            </a:r>
          </a:p>
          <a:p>
            <a:pPr marL="57150" indent="0">
              <a:buNone/>
            </a:pPr>
            <a:endParaRPr lang="en-US" dirty="0">
              <a:latin typeface="Baskerville Old Face" panose="02020602080505020303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48400" y="3992563"/>
            <a:ext cx="2133600" cy="213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425577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0070C0"/>
                </a:solidFill>
                <a:latin typeface="Baskerville Old Face" panose="02020602080505020303" pitchFamily="18" charset="0"/>
              </a:rPr>
              <a:t>Virginia WAP Program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4754563"/>
          </a:xfrm>
        </p:spPr>
        <p:txBody>
          <a:bodyPr/>
          <a:lstStyle/>
          <a:p>
            <a:r>
              <a:rPr lang="en-US" dirty="0" smtClean="0">
                <a:latin typeface="Baskerville Old Face" panose="02020602080505020303" pitchFamily="18" charset="0"/>
              </a:rPr>
              <a:t>Any </a:t>
            </a:r>
            <a:r>
              <a:rPr lang="en-US" dirty="0">
                <a:latin typeface="Baskerville Old Face" panose="02020602080505020303" pitchFamily="18" charset="0"/>
              </a:rPr>
              <a:t>house that received </a:t>
            </a:r>
            <a:r>
              <a:rPr lang="en-US" dirty="0" err="1">
                <a:latin typeface="Baskerville Old Face" panose="02020602080505020303" pitchFamily="18" charset="0"/>
              </a:rPr>
              <a:t>Wx</a:t>
            </a:r>
            <a:r>
              <a:rPr lang="en-US" dirty="0">
                <a:latin typeface="Baskerville Old Face" panose="02020602080505020303" pitchFamily="18" charset="0"/>
              </a:rPr>
              <a:t> on or after </a:t>
            </a:r>
            <a:r>
              <a:rPr lang="en-US" dirty="0" smtClean="0">
                <a:latin typeface="Baskerville Old Face" panose="02020602080505020303" pitchFamily="18" charset="0"/>
              </a:rPr>
              <a:t>9/30/1994 cannot be re-weatherized.</a:t>
            </a:r>
          </a:p>
          <a:p>
            <a:r>
              <a:rPr lang="en-US" dirty="0" smtClean="0">
                <a:latin typeface="Baskerville Old Face" panose="02020602080505020303" pitchFamily="18" charset="0"/>
              </a:rPr>
              <a:t>Weatherization follows the physical address.</a:t>
            </a:r>
          </a:p>
          <a:p>
            <a:r>
              <a:rPr lang="en-US" dirty="0" smtClean="0">
                <a:latin typeface="Baskerville Old Face" panose="02020602080505020303" pitchFamily="18" charset="0"/>
              </a:rPr>
              <a:t>An eligible family who receives services and moves to a different home can apply for weatherization services at the new address.</a:t>
            </a:r>
          </a:p>
          <a:p>
            <a:r>
              <a:rPr lang="en-US" dirty="0" smtClean="0">
                <a:latin typeface="Baskerville Old Face" panose="02020602080505020303" pitchFamily="18" charset="0"/>
              </a:rPr>
              <a:t>Houses in need of substantial repairs where the weatherization work would be compromised are deferred or denied.</a:t>
            </a:r>
            <a:endParaRPr lang="en-US" dirty="0">
              <a:latin typeface="Baskerville Old Face" panose="020206020805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05448420"/>
      </p:ext>
    </p:extLst>
  </p:cSld>
  <p:clrMapOvr>
    <a:masterClrMapping/>
  </p:clrMapOvr>
</p:sld>
</file>

<file path=ppt/theme/theme1.xml><?xml version="1.0" encoding="utf-8"?>
<a:theme xmlns:a="http://schemas.openxmlformats.org/drawingml/2006/main" name="template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template</Template>
  <TotalTime>2506</TotalTime>
  <Words>494</Words>
  <Application>Microsoft Office PowerPoint</Application>
  <PresentationFormat>On-screen Show (4:3)</PresentationFormat>
  <Paragraphs>99</Paragraphs>
  <Slides>21</Slides>
  <Notes>1</Notes>
  <HiddenSlides>0</HiddenSlides>
  <MMClips>2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6" baseType="lpstr">
      <vt:lpstr>Aharoni</vt:lpstr>
      <vt:lpstr>Arial</vt:lpstr>
      <vt:lpstr>Baskerville Old Face</vt:lpstr>
      <vt:lpstr>Calibri</vt:lpstr>
      <vt:lpstr>template</vt:lpstr>
      <vt:lpstr>Welcome to the  Virginia Weatherization Assistance Program!  Presented by Susan Hill VA Department of Housing and  Community Development </vt:lpstr>
      <vt:lpstr>Weatherization Assistance Program</vt:lpstr>
      <vt:lpstr>PowerPoint Presentation</vt:lpstr>
      <vt:lpstr>VA Weatherization Providers</vt:lpstr>
      <vt:lpstr>   Virginia Funding Levels </vt:lpstr>
      <vt:lpstr> Virginia WAP Program</vt:lpstr>
      <vt:lpstr>WAP Income Limits</vt:lpstr>
      <vt:lpstr>Virginia WAP Program</vt:lpstr>
      <vt:lpstr>Virginia WAP Program</vt:lpstr>
      <vt:lpstr>State Role</vt:lpstr>
      <vt:lpstr>WAP Provider Role:</vt:lpstr>
      <vt:lpstr>PowerPoint Presentation</vt:lpstr>
      <vt:lpstr>PowerPoint Presentation</vt:lpstr>
      <vt:lpstr>Common Measures</vt:lpstr>
      <vt:lpstr>Health &amp; Safety</vt:lpstr>
      <vt:lpstr>Client Education</vt:lpstr>
      <vt:lpstr>   Weatherization does NOT:</vt:lpstr>
      <vt:lpstr>Utility Funded Programs</vt:lpstr>
      <vt:lpstr>Utility Funded Programs</vt:lpstr>
      <vt:lpstr>Multiple Benefits of Weatherization</vt:lpstr>
      <vt:lpstr>Thank you!</vt:lpstr>
    </vt:vector>
  </TitlesOfParts>
  <Company>Toshiba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Dan</dc:creator>
  <cp:lastModifiedBy>Wright, Phoebe (VDSS)</cp:lastModifiedBy>
  <cp:revision>164</cp:revision>
  <dcterms:created xsi:type="dcterms:W3CDTF">2011-09-26T23:57:24Z</dcterms:created>
  <dcterms:modified xsi:type="dcterms:W3CDTF">2019-03-26T19:13:03Z</dcterms:modified>
</cp:coreProperties>
</file>